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8" r:id="rId3"/>
    <p:sldId id="269" r:id="rId4"/>
    <p:sldId id="286" r:id="rId5"/>
    <p:sldId id="258" r:id="rId6"/>
    <p:sldId id="259" r:id="rId7"/>
    <p:sldId id="260" r:id="rId8"/>
    <p:sldId id="261" r:id="rId9"/>
    <p:sldId id="262" r:id="rId10"/>
    <p:sldId id="283" r:id="rId11"/>
    <p:sldId id="282" r:id="rId12"/>
    <p:sldId id="284" r:id="rId13"/>
    <p:sldId id="263" r:id="rId14"/>
    <p:sldId id="264" r:id="rId15"/>
    <p:sldId id="265" r:id="rId16"/>
    <p:sldId id="285" r:id="rId17"/>
    <p:sldId id="266" r:id="rId18"/>
    <p:sldId id="267" r:id="rId19"/>
    <p:sldId id="28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F63"/>
    <a:srgbClr val="67992F"/>
    <a:srgbClr val="87D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859" autoAdjust="0"/>
  </p:normalViewPr>
  <p:slideViewPr>
    <p:cSldViewPr snapToGrid="0">
      <p:cViewPr varScale="1">
        <p:scale>
          <a:sx n="90" d="100"/>
          <a:sy n="90" d="100"/>
        </p:scale>
        <p:origin x="6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A0DB7-7BBC-4674-8173-95C62FF2A67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3AD516D-380A-4F85-AD7A-D0CE857E17DB}">
      <dgm:prSet phldrT="[Tekst]" phldr="1"/>
      <dgm:spPr/>
      <dgm:t>
        <a:bodyPr/>
        <a:lstStyle/>
        <a:p>
          <a:endParaRPr lang="nl-NL" dirty="0"/>
        </a:p>
      </dgm:t>
    </dgm:pt>
    <dgm:pt modelId="{88769BE3-D8FC-4D5B-AABA-3C7FFDC22D5A}" type="parTrans" cxnId="{87096049-128D-4AC1-9006-37D64A1210BE}">
      <dgm:prSet/>
      <dgm:spPr/>
      <dgm:t>
        <a:bodyPr/>
        <a:lstStyle/>
        <a:p>
          <a:endParaRPr lang="nl-NL"/>
        </a:p>
      </dgm:t>
    </dgm:pt>
    <dgm:pt modelId="{EF145849-9E74-426F-8B89-64BDD3C5C2CE}" type="sibTrans" cxnId="{87096049-128D-4AC1-9006-37D64A1210BE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nl-NL"/>
        </a:p>
      </dgm:t>
    </dgm:pt>
    <dgm:pt modelId="{6387C62D-EBF6-4BCF-B061-F5621C6915B9}" type="pres">
      <dgm:prSet presAssocID="{F7BA0DB7-7BBC-4674-8173-95C62FF2A670}" presName="Name0" presStyleCnt="0">
        <dgm:presLayoutVars>
          <dgm:chMax val="7"/>
          <dgm:chPref val="7"/>
          <dgm:dir/>
        </dgm:presLayoutVars>
      </dgm:prSet>
      <dgm:spPr/>
    </dgm:pt>
    <dgm:pt modelId="{91976C0D-15BC-4FB9-8DE3-35376A089F04}" type="pres">
      <dgm:prSet presAssocID="{F7BA0DB7-7BBC-4674-8173-95C62FF2A670}" presName="Name1" presStyleCnt="0"/>
      <dgm:spPr/>
    </dgm:pt>
    <dgm:pt modelId="{C9BA2D17-2B67-4281-9B9A-317AEC05348D}" type="pres">
      <dgm:prSet presAssocID="{EF145849-9E74-426F-8B89-64BDD3C5C2CE}" presName="picture_1" presStyleCnt="0"/>
      <dgm:spPr/>
    </dgm:pt>
    <dgm:pt modelId="{64F7A9DA-1469-45A4-A7CE-4EA570E71978}" type="pres">
      <dgm:prSet presAssocID="{EF145849-9E74-426F-8B89-64BDD3C5C2CE}" presName="pictureRepeatNode" presStyleLbl="alignImgPlace1" presStyleIdx="0" presStyleCnt="1" custScaleX="129442" custScaleY="130701" custLinFactNeighborX="59866" custLinFactNeighborY="2338"/>
      <dgm:spPr/>
    </dgm:pt>
    <dgm:pt modelId="{AF7E19BC-185C-4AF4-BADF-BE6846626484}" type="pres">
      <dgm:prSet presAssocID="{C3AD516D-380A-4F85-AD7A-D0CE857E17DB}" presName="text_1" presStyleLbl="node1" presStyleIdx="0" presStyleCnt="0">
        <dgm:presLayoutVars>
          <dgm:bulletEnabled val="1"/>
        </dgm:presLayoutVars>
      </dgm:prSet>
      <dgm:spPr/>
    </dgm:pt>
  </dgm:ptLst>
  <dgm:cxnLst>
    <dgm:cxn modelId="{87096049-128D-4AC1-9006-37D64A1210BE}" srcId="{F7BA0DB7-7BBC-4674-8173-95C62FF2A670}" destId="{C3AD516D-380A-4F85-AD7A-D0CE857E17DB}" srcOrd="0" destOrd="0" parTransId="{88769BE3-D8FC-4D5B-AABA-3C7FFDC22D5A}" sibTransId="{EF145849-9E74-426F-8B89-64BDD3C5C2CE}"/>
    <dgm:cxn modelId="{A4DB1355-171B-4A21-96A0-9E2D77D7B2CC}" type="presOf" srcId="{C3AD516D-380A-4F85-AD7A-D0CE857E17DB}" destId="{AF7E19BC-185C-4AF4-BADF-BE6846626484}" srcOrd="0" destOrd="0" presId="urn:microsoft.com/office/officeart/2008/layout/CircularPictureCallout"/>
    <dgm:cxn modelId="{8F7298D6-EBD9-41F4-B7A4-ABD35B2E6718}" type="presOf" srcId="{F7BA0DB7-7BBC-4674-8173-95C62FF2A670}" destId="{6387C62D-EBF6-4BCF-B061-F5621C6915B9}" srcOrd="0" destOrd="0" presId="urn:microsoft.com/office/officeart/2008/layout/CircularPictureCallout"/>
    <dgm:cxn modelId="{EE867AEC-CAB4-40A2-BCA5-6CC94BA8FDA9}" type="presOf" srcId="{EF145849-9E74-426F-8B89-64BDD3C5C2CE}" destId="{64F7A9DA-1469-45A4-A7CE-4EA570E71978}" srcOrd="0" destOrd="0" presId="urn:microsoft.com/office/officeart/2008/layout/CircularPictureCallout"/>
    <dgm:cxn modelId="{1B524829-A93E-414E-A254-0EA3DA0F7902}" type="presParOf" srcId="{6387C62D-EBF6-4BCF-B061-F5621C6915B9}" destId="{91976C0D-15BC-4FB9-8DE3-35376A089F04}" srcOrd="0" destOrd="0" presId="urn:microsoft.com/office/officeart/2008/layout/CircularPictureCallout"/>
    <dgm:cxn modelId="{14262DB2-CFCC-4B57-938E-64F14ACC145D}" type="presParOf" srcId="{91976C0D-15BC-4FB9-8DE3-35376A089F04}" destId="{C9BA2D17-2B67-4281-9B9A-317AEC05348D}" srcOrd="0" destOrd="0" presId="urn:microsoft.com/office/officeart/2008/layout/CircularPictureCallout"/>
    <dgm:cxn modelId="{3E51E893-AA3E-4619-8CA1-3C29B9B73474}" type="presParOf" srcId="{C9BA2D17-2B67-4281-9B9A-317AEC05348D}" destId="{64F7A9DA-1469-45A4-A7CE-4EA570E71978}" srcOrd="0" destOrd="0" presId="urn:microsoft.com/office/officeart/2008/layout/CircularPictureCallout"/>
    <dgm:cxn modelId="{679F9E4F-8275-41A3-996B-341F74B7A847}" type="presParOf" srcId="{91976C0D-15BC-4FB9-8DE3-35376A089F04}" destId="{AF7E19BC-185C-4AF4-BADF-BE684662648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7A9DA-1469-45A4-A7CE-4EA570E71978}">
      <dsp:nvSpPr>
        <dsp:cNvPr id="0" name=""/>
        <dsp:cNvSpPr/>
      </dsp:nvSpPr>
      <dsp:spPr>
        <a:xfrm>
          <a:off x="960018" y="277603"/>
          <a:ext cx="1761198" cy="1778328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E19BC-185C-4AF4-BADF-BE6846626484}">
      <dsp:nvSpPr>
        <dsp:cNvPr id="0" name=""/>
        <dsp:cNvSpPr/>
      </dsp:nvSpPr>
      <dsp:spPr>
        <a:xfrm>
          <a:off x="925213" y="1177135"/>
          <a:ext cx="870789" cy="449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 dirty="0"/>
        </a:p>
      </dsp:txBody>
      <dsp:txXfrm>
        <a:off x="925213" y="1177135"/>
        <a:ext cx="870789" cy="4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8136A3B-F62B-4D13-BDF1-2EF68B93C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089FEA-BC0B-43F4-8D65-9B68FDF2B2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A6C8-9AFB-4944-BC7B-03A604B6EB47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B7F81D62-9171-4588-B410-2973ADD77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1561FA0-22A9-4DB6-9236-D00CA5414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FD69D1-A045-41AC-877C-FDC3C28F1B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837E75-2132-4F2C-8747-06FAD8795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D491-3CFB-4187-9A75-D5F0C56EB89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Dottermoeras Dolomieten 2016 23 juni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64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Bloemdiagram: 5-tallig kroonbladen </a:t>
            </a:r>
            <a:r>
              <a:rPr lang="nl-NL"/>
              <a:t>en kelkbladen, meeldraden </a:t>
            </a:r>
            <a:r>
              <a:rPr lang="nl-NL" dirty="0"/>
              <a:t>spiraalvormig ingepland</a:t>
            </a:r>
          </a:p>
          <a:p>
            <a:r>
              <a:rPr lang="nl-NL" dirty="0" err="1"/>
              <a:t>Kooltjevuur</a:t>
            </a:r>
            <a:r>
              <a:rPr lang="nl-NL" dirty="0"/>
              <a:t>: 6-tallig, aparte kelk- en kroonbladen</a:t>
            </a:r>
          </a:p>
          <a:p>
            <a:r>
              <a:rPr lang="nl-NL" dirty="0"/>
              <a:t>Monnikskap en kleine ruit: 4-tallig, bloemdekbladen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9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Gifstof: </a:t>
            </a:r>
            <a:r>
              <a:rPr lang="nl-NL" dirty="0" err="1"/>
              <a:t>proto-anemonine</a:t>
            </a:r>
            <a:r>
              <a:rPr lang="nl-NL" dirty="0"/>
              <a:t>, wordt afgebroken in hooi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94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met Speenkruid: `10 bloemdekbladen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14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Blaadjes aan de boom zijn de soorten. Kunnen gesponsord worden!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27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Blaadjes aan de boom zijn de soorten. Kunnen gesponsord worden!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9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Ruim 4000 soorten / familieleden</a:t>
            </a:r>
          </a:p>
          <a:p>
            <a:r>
              <a:rPr lang="nl-NL" dirty="0"/>
              <a:t>De levensboom splitst zich hier in de </a:t>
            </a:r>
            <a:r>
              <a:rPr lang="nl-NL" dirty="0" err="1"/>
              <a:t>Zuurbesfamilie</a:t>
            </a:r>
            <a:r>
              <a:rPr lang="nl-NL" dirty="0"/>
              <a:t> en de Ranonkelfamilie. Beide families behoren wel tot de Orde van de Ranonkels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63BD0-8282-4E2D-A823-0BFF5C242E8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94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Adonis, </a:t>
            </a:r>
            <a:r>
              <a:rPr lang="nl-NL" dirty="0" err="1"/>
              <a:t>Trollius</a:t>
            </a:r>
            <a:r>
              <a:rPr lang="nl-NL" dirty="0"/>
              <a:t>, Aconitum/Monnikskap, </a:t>
            </a:r>
            <a:r>
              <a:rPr lang="nl-NL" dirty="0" err="1"/>
              <a:t>Delphinium</a:t>
            </a:r>
            <a:r>
              <a:rPr lang="nl-NL" dirty="0"/>
              <a:t>/Ridderspoor, </a:t>
            </a:r>
            <a:r>
              <a:rPr lang="nl-NL" dirty="0" err="1"/>
              <a:t>Nigella</a:t>
            </a:r>
            <a:r>
              <a:rPr lang="nl-NL" dirty="0"/>
              <a:t>, </a:t>
            </a:r>
            <a:r>
              <a:rPr lang="nl-NL" dirty="0" err="1"/>
              <a:t>Aquilegia</a:t>
            </a:r>
            <a:r>
              <a:rPr lang="nl-NL" dirty="0"/>
              <a:t>/Akelei, </a:t>
            </a:r>
            <a:r>
              <a:rPr lang="nl-NL" dirty="0" err="1"/>
              <a:t>Thalictrum</a:t>
            </a:r>
            <a:r>
              <a:rPr lang="nl-NL" dirty="0"/>
              <a:t>/Ruit, </a:t>
            </a:r>
            <a:r>
              <a:rPr lang="nl-NL" dirty="0" err="1"/>
              <a:t>Caltha</a:t>
            </a:r>
            <a:r>
              <a:rPr lang="nl-NL" dirty="0"/>
              <a:t>/Dotterbloem, </a:t>
            </a:r>
            <a:r>
              <a:rPr lang="nl-NL" dirty="0" err="1"/>
              <a:t>Eranthis</a:t>
            </a:r>
            <a:r>
              <a:rPr lang="nl-NL" dirty="0"/>
              <a:t>/Winterakoniet, </a:t>
            </a:r>
            <a:r>
              <a:rPr lang="nl-NL" dirty="0" err="1"/>
              <a:t>Actaea</a:t>
            </a:r>
            <a:r>
              <a:rPr lang="nl-NL" dirty="0"/>
              <a:t>/Christoffelkruid.</a:t>
            </a:r>
          </a:p>
          <a:p>
            <a:r>
              <a:rPr lang="nl-NL" dirty="0"/>
              <a:t>Nog 2473soorten te 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63BD0-8282-4E2D-A823-0BFF5C242E8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24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Helleborus</a:t>
            </a:r>
            <a:r>
              <a:rPr lang="nl-NL" dirty="0"/>
              <a:t>/Nieskruid, </a:t>
            </a:r>
            <a:r>
              <a:rPr lang="nl-NL" dirty="0" err="1"/>
              <a:t>Hepatica</a:t>
            </a:r>
            <a:r>
              <a:rPr lang="nl-NL" dirty="0"/>
              <a:t>/Leverbloempje, Pulsatilla/Wildemanskruid, Anemoon, Clematis/Bosrank</a:t>
            </a:r>
          </a:p>
          <a:p>
            <a:r>
              <a:rPr lang="nl-NL" dirty="0"/>
              <a:t>Nu inzoomen naar de tak (tribus)</a:t>
            </a:r>
          </a:p>
          <a:p>
            <a:r>
              <a:rPr lang="nl-NL" dirty="0"/>
              <a:t> van de echte ranonkels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02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Myosurus</a:t>
            </a:r>
            <a:r>
              <a:rPr lang="nl-NL" dirty="0"/>
              <a:t>: verhaal van Jean Claessens/Jan Hermans</a:t>
            </a:r>
          </a:p>
          <a:p>
            <a:r>
              <a:rPr lang="nl-NL" dirty="0"/>
              <a:t>Ranunculus: ongeveer 1700 soorten wereldwijd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14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4D491-3CFB-4187-9A75-D5F0C56EB89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66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D748-6A1B-4E2C-A15A-D84E943C7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D8FDC4-1CCF-44D3-B759-44187587B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423B10-29D2-415A-9246-DA617197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5A2FEC-8D58-4BAB-AF69-88935166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4BB679-3CE4-4065-9698-B9638CD7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17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9C85C-FB33-428C-8204-A8C589CF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8308DE-F5E7-4C58-A1AF-BE6E15FA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B2BA40-A884-44DB-90FA-23143664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6EB7AC-1D71-4251-B9DD-A4B407CB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5B111D-EB82-42C2-B25F-B0C4A315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9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C7473C9-135B-4BF9-9C48-2F06B38AC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81F97A-B955-4637-999F-DD4598BD0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3190DB-582D-4E53-B6AC-2CC608B0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EFDD35-8B17-4E7B-A460-0FDEC47C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15B31C-7659-4EE7-B8B1-53B26735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53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57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314404" y="3736104"/>
            <a:ext cx="2540817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447979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2581427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962319" y="1"/>
            <a:ext cx="1295499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240784" y="5219527"/>
            <a:ext cx="1988449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6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6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989333" y="1597367"/>
            <a:ext cx="4593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989333" y="2665300"/>
            <a:ext cx="45932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91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7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25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4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4" name="Google Shape;94;p12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2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2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2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51B14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0" name="Google Shape;100;p13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331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41771-B0B0-4FC3-A4E3-40F4F3D3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7AD98-D2BF-405C-97CD-10D5DA70E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2513F9-111B-460D-8DC6-FEB552BE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ED914D-5B64-4E9A-8B8F-DEA932A3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3C9F1-5A5C-4BF7-9FD6-14AE41E1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57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BCD8B-30C5-48AD-8BFE-F475D5D7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99569A-FADF-4847-94FA-9AD46DB6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606FF-2195-4D05-AB35-0AFE2B5C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B5140F-AF17-490B-B7C9-B49F09AA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4039A1-3B97-4F7E-B78A-A3E3BCAE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5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23BF-34AB-4C33-A336-8C7212CF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52BA7-EC96-42DF-9C84-CC2A49128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4FE5A3-1227-4AC9-836B-7A223B2C3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E33CBA-A69B-427A-8891-E02C7359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F6446E-262A-40EB-A9CC-5C37F368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276B37-0899-4A76-B9B9-A2F1CE3C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72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4C70-F789-4F3D-A3D8-CA633348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C635BD-505F-4EA1-9462-18A7E4A2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680967-2F23-4D74-9014-F15E363B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61AA58-52B4-455B-B7F5-3247E2BE2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A3582C-9E50-4B4D-87FE-C27F3D036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82B412-F78D-4554-8546-26E233F8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E6D63E-895F-4592-8B44-A4BB63587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A9DFF5-94BF-4D51-868B-8760F393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0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BCE29-8FE7-4471-AD56-90BA2F0C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24DE03-F60F-4C71-B24C-ED1AFBEC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BE18EC-3213-4AA0-8875-D5B0D229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8D1936-E26C-4E71-8A5D-3324EAF1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4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14D921-8139-4B8F-9211-9D13E852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6106E3-6372-4E3B-A4E8-90313569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744498-1C1E-4086-8718-DD1B033C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58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AD139-9C60-4989-8161-116B11D9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BF9F7F-DC0B-445B-8D55-165CB3A6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B93C71-1164-41F2-B2A7-E93983CB0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A44EEB-7D88-481C-AB9C-7CB9DF9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15B34D-345E-4DB2-B1A8-24E34ABA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5A9DDA-FF8C-4812-9FCC-E071C717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0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4BCF7-7DF6-404B-B2BD-12AECCA4A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E6388A-0096-41CD-BEC5-66E4556BC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0C4435-203F-41E3-BFDB-085AA5D2B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4E37F0-EBBB-4D14-9C0D-0431F9E6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CBC02C-F8BD-4C3A-B7C8-A20E42E2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286407-FA68-483E-9135-FB7C1C6D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78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591DDF-30B4-4AFF-A558-13DC76D8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3B3B36-A0D2-424F-94FF-C8DEB53AF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2BC620-3DAD-45EE-8108-53821D7AF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F159-B24A-4F27-A0A3-4D37BC86BE3F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63F5A9-BB3D-4FD7-8CD9-954E69FA3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EFE85C-9B13-4B43-85CB-6963DE1C2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6592-A881-4F83-A2C1-DBA2BD0547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0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60100" y="2258909"/>
            <a:ext cx="5822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141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70" r:id="rId5"/>
    <p:sldLayoutId id="2147483671" r:id="rId6"/>
    <p:sldLayoutId id="214748367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hyperlink" Target="https://upload.wikimedia.org/wikipedia/commons/e/ef/Actaea_spicata_2016-07-19_3089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0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microsoft.com/office/2007/relationships/diagramDrawing" Target="../diagrams/drawing1.xml"/><Relationship Id="rId5" Type="http://schemas.openxmlformats.org/officeDocument/2006/relationships/image" Target="../media/image52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1.jpeg"/><Relationship Id="rId9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nezoom.org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6506633" y="904240"/>
            <a:ext cx="5277200" cy="286108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nl-NL" sz="6000" b="1" dirty="0">
                <a:solidFill>
                  <a:srgbClr val="67992F"/>
                </a:solidFill>
                <a:latin typeface="Imprint MT Shadow" panose="04020605060303030202" pitchFamily="82" charset="0"/>
              </a:rPr>
              <a:t>De </a:t>
            </a:r>
            <a:r>
              <a:rPr lang="nl-NL" sz="6000" b="1" dirty="0" err="1">
                <a:solidFill>
                  <a:srgbClr val="67992F"/>
                </a:solidFill>
                <a:latin typeface="Imprint MT Shadow" panose="04020605060303030202" pitchFamily="82" charset="0"/>
              </a:rPr>
              <a:t>Ranuculus</a:t>
            </a:r>
            <a:r>
              <a:rPr lang="nl-NL" sz="6000" b="1" dirty="0">
                <a:solidFill>
                  <a:srgbClr val="67992F"/>
                </a:solidFill>
                <a:latin typeface="Imprint MT Shadow" panose="04020605060303030202" pitchFamily="82" charset="0"/>
              </a:rPr>
              <a:t> Familie</a:t>
            </a:r>
            <a:endParaRPr sz="6000" b="1" dirty="0">
              <a:solidFill>
                <a:srgbClr val="67992F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831FBC-2EC4-4AE7-A03A-F22FBE9B6F52}"/>
              </a:ext>
            </a:extLst>
          </p:cNvPr>
          <p:cNvSpPr txBox="1"/>
          <p:nvPr/>
        </p:nvSpPr>
        <p:spPr>
          <a:xfrm>
            <a:off x="6229001" y="3561080"/>
            <a:ext cx="5554832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nl-NL" sz="1867" b="1" kern="0" dirty="0">
                <a:solidFill>
                  <a:srgbClr val="9BCF63"/>
                </a:solidFill>
                <a:latin typeface="Arial Rounded MT Bold" panose="020F0704030504030204" pitchFamily="34" charset="0"/>
                <a:cs typeface="Arial"/>
                <a:sym typeface="Arial"/>
              </a:rPr>
              <a:t>Alle ooms en tantes, neven en nichten </a:t>
            </a:r>
            <a:br>
              <a:rPr lang="nl-NL" sz="1867" b="1" kern="0" dirty="0">
                <a:solidFill>
                  <a:srgbClr val="9BCF63"/>
                </a:solidFill>
                <a:latin typeface="Arial Rounded MT Bold" panose="020F0704030504030204" pitchFamily="34" charset="0"/>
                <a:cs typeface="Arial"/>
                <a:sym typeface="Arial"/>
              </a:rPr>
            </a:br>
            <a:r>
              <a:rPr lang="nl-NL" sz="1867" b="1" kern="0" dirty="0">
                <a:solidFill>
                  <a:srgbClr val="9BCF63"/>
                </a:solidFill>
                <a:latin typeface="Arial Rounded MT Bold" panose="020F0704030504030204" pitchFamily="34" charset="0"/>
                <a:cs typeface="Arial"/>
                <a:sym typeface="Arial"/>
              </a:rPr>
              <a:t>(en natuurlijk de boterbloempjes zelf!)</a:t>
            </a:r>
          </a:p>
          <a:p>
            <a:pPr algn="ctr" defTabSz="1219170">
              <a:buClr>
                <a:srgbClr val="000000"/>
              </a:buClr>
            </a:pPr>
            <a:endParaRPr lang="nl-NL" sz="1867" b="1" kern="0" dirty="0">
              <a:solidFill>
                <a:srgbClr val="9BCF63"/>
              </a:solidFill>
              <a:latin typeface="Arial Rounded MT Bold" panose="020F0704030504030204" pitchFamily="34" charset="0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nl-NL" sz="1867" b="1" kern="0" dirty="0">
                <a:solidFill>
                  <a:srgbClr val="9BCF63"/>
                </a:solidFill>
                <a:latin typeface="Arial Rounded MT Bold" panose="020F0704030504030204" pitchFamily="34" charset="0"/>
                <a:cs typeface="Arial"/>
                <a:sym typeface="Arial"/>
              </a:rPr>
              <a:t>Door: Marian Baars en Johan den Boer</a:t>
            </a:r>
          </a:p>
          <a:p>
            <a:pPr algn="ctr" defTabSz="1219170">
              <a:buClr>
                <a:srgbClr val="000000"/>
              </a:buClr>
            </a:pPr>
            <a:endParaRPr lang="nl-NL" sz="1867" b="1" kern="0" dirty="0">
              <a:solidFill>
                <a:srgbClr val="9BCF63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9A2D-0659-449E-A05B-9D51626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8" y="0"/>
            <a:ext cx="10515600" cy="835522"/>
          </a:xfr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BCF63"/>
              </a:buClr>
              <a:buSzPts val="3600"/>
              <a:buFont typeface="Dosis Light"/>
            </a:pPr>
            <a:r>
              <a:rPr lang="nl-NL" dirty="0">
                <a:solidFill>
                  <a:srgbClr val="67992F"/>
                </a:solidFill>
                <a:latin typeface="Britannic Bold" panose="020B0903060703020204" pitchFamily="34" charset="0"/>
                <a:sym typeface="Dosis Light"/>
              </a:rPr>
              <a:t>Ranunculus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E1B21B4-DFA2-4ED5-B72E-60AE81FD2590}"/>
              </a:ext>
            </a:extLst>
          </p:cNvPr>
          <p:cNvGrpSpPr/>
          <p:nvPr/>
        </p:nvGrpSpPr>
        <p:grpSpPr>
          <a:xfrm>
            <a:off x="400211" y="1094509"/>
            <a:ext cx="5243781" cy="4423347"/>
            <a:chOff x="838199" y="1940516"/>
            <a:chExt cx="3121153" cy="2940206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49F46482-3F83-4D91-9F34-09E4A847C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940516"/>
              <a:ext cx="3121152" cy="2340864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EF440B54-1095-4FA2-9EDD-7D21E5061702}"/>
                </a:ext>
              </a:extLst>
            </p:cNvPr>
            <p:cNvSpPr txBox="1"/>
            <p:nvPr/>
          </p:nvSpPr>
          <p:spPr>
            <a:xfrm>
              <a:off x="838199" y="4451105"/>
              <a:ext cx="3121152" cy="42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err="1">
                  <a:solidFill>
                    <a:srgbClr val="FFFF00"/>
                  </a:solidFill>
                </a:rPr>
                <a:t>Pyrenese</a:t>
              </a:r>
              <a:r>
                <a:rPr lang="nl-NL" b="1" dirty="0">
                  <a:solidFill>
                    <a:srgbClr val="FFFF00"/>
                  </a:solidFill>
                </a:rPr>
                <a:t> boterbloem </a:t>
              </a:r>
              <a:br>
                <a:rPr lang="nl-NL" b="1" dirty="0">
                  <a:solidFill>
                    <a:srgbClr val="FFFF00"/>
                  </a:solidFill>
                </a:rPr>
              </a:br>
              <a:r>
                <a:rPr lang="nl-NL" b="1" dirty="0">
                  <a:solidFill>
                    <a:srgbClr val="FFFF00"/>
                  </a:solidFill>
                </a:rPr>
                <a:t>(Ranunculus </a:t>
              </a:r>
              <a:r>
                <a:rPr lang="nl-NL" b="1" dirty="0" err="1">
                  <a:solidFill>
                    <a:srgbClr val="FFFF00"/>
                  </a:solidFill>
                </a:rPr>
                <a:t>kuepferi</a:t>
              </a:r>
              <a:r>
                <a:rPr lang="nl-NL" b="1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703A631F-6842-4F3D-8D20-DDF1A309446C}"/>
              </a:ext>
            </a:extLst>
          </p:cNvPr>
          <p:cNvGrpSpPr/>
          <p:nvPr/>
        </p:nvGrpSpPr>
        <p:grpSpPr>
          <a:xfrm>
            <a:off x="3982788" y="417761"/>
            <a:ext cx="6779820" cy="5324401"/>
            <a:chOff x="3982788" y="417761"/>
            <a:chExt cx="6779820" cy="5324401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12FDD3CB-5911-45A2-979C-11659B4A1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2788" y="417761"/>
              <a:ext cx="3993301" cy="532440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0375B16-BDBA-447C-BAAA-F1412D0391E1}"/>
                </a:ext>
              </a:extLst>
            </p:cNvPr>
            <p:cNvSpPr txBox="1"/>
            <p:nvPr/>
          </p:nvSpPr>
          <p:spPr>
            <a:xfrm>
              <a:off x="8170015" y="448178"/>
              <a:ext cx="2592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FF00"/>
                  </a:solidFill>
                </a:rPr>
                <a:t>Monnikskap boterbloem (</a:t>
              </a:r>
              <a:r>
                <a:rPr lang="nl-NL" b="1" dirty="0" err="1">
                  <a:solidFill>
                    <a:srgbClr val="FFFF00"/>
                  </a:solidFill>
                </a:rPr>
                <a:t>Ranuculus</a:t>
              </a:r>
              <a:r>
                <a:rPr lang="nl-NL" b="1" dirty="0">
                  <a:solidFill>
                    <a:srgbClr val="FFFF00"/>
                  </a:solidFill>
                </a:rPr>
                <a:t> aconitifolius)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FFDAA0EF-C458-461A-B49A-E9C34159D7D2}"/>
              </a:ext>
            </a:extLst>
          </p:cNvPr>
          <p:cNvGrpSpPr/>
          <p:nvPr/>
        </p:nvGrpSpPr>
        <p:grpSpPr>
          <a:xfrm>
            <a:off x="3982788" y="2743199"/>
            <a:ext cx="7903084" cy="4114802"/>
            <a:chOff x="1068075" y="4506036"/>
            <a:chExt cx="6873300" cy="2502068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5F849C76-8C09-4B8C-9E7D-BA504790B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6239" y="4506036"/>
              <a:ext cx="4875136" cy="232183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0351F1-5F05-49C4-B2D6-7FB23CE4CBD7}"/>
                </a:ext>
              </a:extLst>
            </p:cNvPr>
            <p:cNvSpPr txBox="1"/>
            <p:nvPr/>
          </p:nvSpPr>
          <p:spPr>
            <a:xfrm>
              <a:off x="1068075" y="6361773"/>
              <a:ext cx="2592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FF00"/>
                  </a:solidFill>
                </a:rPr>
                <a:t>Gletsjer boterbloem (</a:t>
              </a:r>
              <a:r>
                <a:rPr lang="nl-NL" b="1" dirty="0" err="1">
                  <a:solidFill>
                    <a:srgbClr val="FFFF00"/>
                  </a:solidFill>
                </a:rPr>
                <a:t>Ranuculus</a:t>
              </a:r>
              <a:r>
                <a:rPr lang="nl-NL" b="1" dirty="0">
                  <a:solidFill>
                    <a:srgbClr val="FFFF00"/>
                  </a:solidFill>
                </a:rPr>
                <a:t> </a:t>
              </a:r>
              <a:r>
                <a:rPr lang="nl-NL" b="1" dirty="0" err="1">
                  <a:solidFill>
                    <a:srgbClr val="FFFF00"/>
                  </a:solidFill>
                </a:rPr>
                <a:t>glacialus</a:t>
              </a:r>
              <a:r>
                <a:rPr lang="nl-NL" b="1" dirty="0">
                  <a:solidFill>
                    <a:srgbClr val="FFFF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1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9A2D-0659-449E-A05B-9D51626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15626"/>
            <a:ext cx="11118668" cy="835522"/>
          </a:xfr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BCF63"/>
              </a:buClr>
              <a:buSzPts val="3600"/>
              <a:buFont typeface="Dosis Light"/>
            </a:pPr>
            <a:r>
              <a:rPr lang="nl-NL" dirty="0">
                <a:solidFill>
                  <a:srgbClr val="9BCF63"/>
                </a:solidFill>
                <a:latin typeface="Britannic Bold" panose="020B0903060703020204" pitchFamily="34" charset="0"/>
                <a:sym typeface="Dosis Light"/>
              </a:rPr>
              <a:t>Ranunculus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DF61E69-2B76-4225-9951-128CFFD46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79" y="983664"/>
            <a:ext cx="3832188" cy="2874141"/>
          </a:xfrm>
          <a:ln>
            <a:solidFill>
              <a:schemeClr val="bg1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ECFF38-3F8F-4FD5-A688-FE1C0D1FB48E}"/>
              </a:ext>
            </a:extLst>
          </p:cNvPr>
          <p:cNvSpPr txBox="1"/>
          <p:nvPr/>
        </p:nvSpPr>
        <p:spPr>
          <a:xfrm>
            <a:off x="4514536" y="958707"/>
            <a:ext cx="275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Bergboterbloem </a:t>
            </a:r>
            <a:br>
              <a:rPr lang="nl-NL" b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(Ranunculus montanus)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F9777773-729E-466F-B981-0293209D8849}"/>
              </a:ext>
            </a:extLst>
          </p:cNvPr>
          <p:cNvGrpSpPr/>
          <p:nvPr/>
        </p:nvGrpSpPr>
        <p:grpSpPr>
          <a:xfrm>
            <a:off x="1416336" y="2757369"/>
            <a:ext cx="5189406" cy="3734600"/>
            <a:chOff x="4813400" y="1200787"/>
            <a:chExt cx="5189406" cy="3734600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EB56F5C6-549C-456A-8F3A-30505CD8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225" y="1200787"/>
              <a:ext cx="5102581" cy="31150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273F816-F7F8-4411-90CC-18AE4289596A}"/>
                </a:ext>
              </a:extLst>
            </p:cNvPr>
            <p:cNvSpPr txBox="1"/>
            <p:nvPr/>
          </p:nvSpPr>
          <p:spPr>
            <a:xfrm>
              <a:off x="4813400" y="4289056"/>
              <a:ext cx="27513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002060"/>
                  </a:solidFill>
                </a:rPr>
                <a:t>Basterdboterbloem</a:t>
              </a:r>
              <a:br>
                <a:rPr lang="nl-NL" b="1" dirty="0">
                  <a:solidFill>
                    <a:srgbClr val="002060"/>
                  </a:solidFill>
                </a:rPr>
              </a:br>
              <a:r>
                <a:rPr lang="nl-NL" b="1" dirty="0">
                  <a:solidFill>
                    <a:srgbClr val="002060"/>
                  </a:solidFill>
                </a:rPr>
                <a:t>(Ranunculus </a:t>
              </a:r>
              <a:r>
                <a:rPr lang="nl-NL" b="1" dirty="0" err="1">
                  <a:solidFill>
                    <a:srgbClr val="002060"/>
                  </a:solidFill>
                </a:rPr>
                <a:t>hybridus</a:t>
              </a:r>
              <a:r>
                <a:rPr lang="nl-NL" b="1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718C0D2E-4040-4550-B8C6-11E925870416}"/>
              </a:ext>
            </a:extLst>
          </p:cNvPr>
          <p:cNvGrpSpPr/>
          <p:nvPr/>
        </p:nvGrpSpPr>
        <p:grpSpPr>
          <a:xfrm>
            <a:off x="4876898" y="1831505"/>
            <a:ext cx="3274012" cy="5026495"/>
            <a:chOff x="2331647" y="1829291"/>
            <a:chExt cx="3444520" cy="5251669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E154F4D0-3615-41DD-83C0-693CB4342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649" y="1829291"/>
              <a:ext cx="3444518" cy="459269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065A6369-00A9-4CA6-AA71-F412AC2C347D}"/>
                </a:ext>
              </a:extLst>
            </p:cNvPr>
            <p:cNvSpPr txBox="1"/>
            <p:nvPr/>
          </p:nvSpPr>
          <p:spPr>
            <a:xfrm>
              <a:off x="2331647" y="6405675"/>
              <a:ext cx="3321127" cy="6752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b="1" dirty="0" err="1">
                  <a:solidFill>
                    <a:srgbClr val="002060"/>
                  </a:solidFill>
                </a:rPr>
                <a:t>Karintische</a:t>
              </a:r>
              <a:r>
                <a:rPr lang="nl-NL" b="1" dirty="0">
                  <a:solidFill>
                    <a:srgbClr val="002060"/>
                  </a:solidFill>
                </a:rPr>
                <a:t> boterbloem  (M)</a:t>
              </a:r>
              <a:br>
                <a:rPr lang="nl-NL" b="1" dirty="0">
                  <a:solidFill>
                    <a:srgbClr val="002060"/>
                  </a:solidFill>
                </a:rPr>
              </a:br>
              <a:r>
                <a:rPr lang="nl-NL" b="1" dirty="0">
                  <a:solidFill>
                    <a:srgbClr val="002060"/>
                  </a:solidFill>
                </a:rPr>
                <a:t>(Ranunculus </a:t>
              </a:r>
              <a:r>
                <a:rPr lang="nl-NL" b="1" dirty="0" err="1">
                  <a:solidFill>
                    <a:srgbClr val="002060"/>
                  </a:solidFill>
                </a:rPr>
                <a:t>carinthiacus</a:t>
              </a:r>
              <a:r>
                <a:rPr lang="nl-NL" b="1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94D758D5-380E-4737-9E2D-2D3F027A598F}"/>
              </a:ext>
            </a:extLst>
          </p:cNvPr>
          <p:cNvGrpSpPr/>
          <p:nvPr/>
        </p:nvGrpSpPr>
        <p:grpSpPr>
          <a:xfrm>
            <a:off x="8463558" y="1126313"/>
            <a:ext cx="3296830" cy="5085356"/>
            <a:chOff x="8142370" y="2052944"/>
            <a:chExt cx="3296830" cy="5085356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7308FF13-621F-4C1B-A02C-A7FB84282242}"/>
                </a:ext>
              </a:extLst>
            </p:cNvPr>
            <p:cNvSpPr txBox="1"/>
            <p:nvPr/>
          </p:nvSpPr>
          <p:spPr>
            <a:xfrm>
              <a:off x="8687894" y="2052944"/>
              <a:ext cx="2751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b="1" dirty="0">
                  <a:solidFill>
                    <a:srgbClr val="002060"/>
                  </a:solidFill>
                </a:rPr>
                <a:t>Grasboterbloem</a:t>
              </a:r>
              <a:br>
                <a:rPr lang="nl-NL" b="1" dirty="0">
                  <a:solidFill>
                    <a:srgbClr val="002060"/>
                  </a:solidFill>
                </a:rPr>
              </a:br>
              <a:r>
                <a:rPr lang="nl-NL" b="1" dirty="0">
                  <a:solidFill>
                    <a:srgbClr val="002060"/>
                  </a:solidFill>
                </a:rPr>
                <a:t>(Ranunculus gramineus)</a:t>
              </a:r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BC95644-106D-4EDF-8FAF-DACA576F2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2370" y="2742528"/>
              <a:ext cx="3296829" cy="43957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074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5D586-6B09-458A-9BC6-6597CF41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>
                <a:latin typeface="Britannic Bold" panose="020B0903060703020204" pitchFamily="34" charset="0"/>
              </a:rPr>
              <a:t>Kenmerken</a:t>
            </a:r>
            <a:r>
              <a:rPr lang="nl-NL" dirty="0"/>
              <a:t> </a:t>
            </a:r>
            <a:r>
              <a:rPr lang="nl-NL">
                <a:latin typeface="Britannic Bold" panose="020B0903060703020204" pitchFamily="34" charset="0"/>
              </a:rPr>
              <a:t>familie: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D8596-136C-4D27-A6D8-0FD32E8A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spcFirstLastPara="1" lIns="121900" tIns="121900" rIns="121900" bIns="121900" anchorCtr="0">
            <a:normAutofit/>
          </a:bodyPr>
          <a:lstStyle/>
          <a:p>
            <a:pPr marL="609585" indent="-457189"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1800" b="1">
                <a:latin typeface="Arial Rounded MT Bold" panose="020F0704030504030204" pitchFamily="34" charset="0"/>
                <a:sym typeface="Pontano Sans"/>
              </a:rPr>
              <a:t>Meest kruiden</a:t>
            </a:r>
          </a:p>
          <a:p>
            <a:pPr marL="609585" indent="-457189"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1800" b="1">
                <a:latin typeface="Arial Rounded MT Bold" panose="020F0704030504030204" pitchFamily="34" charset="0"/>
                <a:sym typeface="Pontano Sans"/>
              </a:rPr>
              <a:t>Soms houtig: Clematis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F34E26-FD3C-4458-8240-4E9A178D0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1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5D586-6B09-458A-9BC6-6597CF41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67992F"/>
                </a:solidFill>
                <a:latin typeface="Britannic Bold" panose="020B0903060703020204" pitchFamily="34" charset="0"/>
              </a:rPr>
              <a:t>Kenmerken familie: bladeren</a:t>
            </a:r>
            <a:endParaRPr lang="nl-NL" dirty="0">
              <a:solidFill>
                <a:srgbClr val="67992F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D8596-136C-4D27-A6D8-0FD32E8A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>
                <a:solidFill>
                  <a:srgbClr val="9BCF63"/>
                </a:solidFill>
                <a:latin typeface="Arial Rounded MT Bold" panose="020F0704030504030204" pitchFamily="34" charset="0"/>
              </a:rPr>
              <a:t>Bladeren meestal verspreid</a:t>
            </a: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>
                <a:solidFill>
                  <a:srgbClr val="9BCF63"/>
                </a:solidFill>
                <a:latin typeface="Arial Rounded MT Bold" panose="020F0704030504030204" pitchFamily="34" charset="0"/>
              </a:rPr>
              <a:t>Geen steunblaadjes, wel bladschede</a:t>
            </a:r>
            <a:br>
              <a:rPr lang="nl-NL" sz="2000" b="1">
                <a:solidFill>
                  <a:srgbClr val="9BCF63"/>
                </a:solidFill>
                <a:latin typeface="Arial Rounded MT Bold" panose="020F0704030504030204" pitchFamily="34" charset="0"/>
              </a:rPr>
            </a:br>
            <a:endParaRPr lang="nl-NL" sz="2000" b="1">
              <a:solidFill>
                <a:srgbClr val="9BCF63"/>
              </a:solidFill>
              <a:latin typeface="Arial Rounded MT Bold" panose="020F0704030504030204" pitchFamily="34" charset="0"/>
            </a:endParaRP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>
                <a:solidFill>
                  <a:srgbClr val="9BCF63"/>
                </a:solidFill>
                <a:latin typeface="Arial Rounded MT Bold" panose="020F0704030504030204" pitchFamily="34" charset="0"/>
              </a:rPr>
              <a:t>Bladeren enkelvoudig, ingesneden of handvormig samengesteld</a:t>
            </a:r>
          </a:p>
          <a:p>
            <a:pPr marL="152396" indent="0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None/>
            </a:pPr>
            <a:endParaRPr lang="nl-NL" sz="2000" b="1">
              <a:solidFill>
                <a:srgbClr val="9BCF63"/>
              </a:solidFill>
              <a:latin typeface="Arial Rounded MT Bold" panose="020F0704030504030204" pitchFamily="34" charset="0"/>
            </a:endParaRP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>
                <a:solidFill>
                  <a:srgbClr val="9BCF63"/>
                </a:solidFill>
                <a:latin typeface="Arial Rounded MT Bold" panose="020F0704030504030204" pitchFamily="34" charset="0"/>
              </a:rPr>
              <a:t>Vaak drie segmenten</a:t>
            </a:r>
            <a:endParaRPr lang="nl-NL" sz="2000" b="1" dirty="0">
              <a:solidFill>
                <a:srgbClr val="9BCF6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EA6227-3547-4611-A665-D0562A75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971" y="1536666"/>
            <a:ext cx="3086543" cy="4997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https://public.bn.files.1drv.com/y4p7cep-5G1Wuir28XKYqYv9xs8QMCZK_3km7N6m4jWBBKtLcd78SFDEq2jVj0JTWyOp3Z53S90ou3oClT4MJOLncgjpfB47UtC-09QJfSV2QyEgNqEv5UamYS2_EpJO85wLaxWNmKVPJaFQndwiCrXoIf5mkAyhw-GilC86Dbv9t8NKu84WBzINV9LFJYB21Nz/wilde?rdrts=216644537">
            <a:extLst>
              <a:ext uri="{FF2B5EF4-FFF2-40B4-BE49-F238E27FC236}">
                <a16:creationId xmlns:a16="http://schemas.microsoft.com/office/drawing/2014/main" id="{99DB9F60-B496-40D1-84F2-0014DB74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971" y="1562893"/>
            <a:ext cx="2810932" cy="50470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allery.oldprintshop.com/public/uploads/jpg/90950.jpg">
            <a:extLst>
              <a:ext uri="{FF2B5EF4-FFF2-40B4-BE49-F238E27FC236}">
                <a16:creationId xmlns:a16="http://schemas.microsoft.com/office/drawing/2014/main" id="{AF725F95-ED72-4EDA-A7D2-7026F612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534" y="1536666"/>
            <a:ext cx="3688702" cy="50732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5D586-6B09-458A-9BC6-6597CF41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95"/>
            <a:ext cx="10515600" cy="84403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67992F"/>
                </a:solidFill>
                <a:latin typeface="Britannic Bold" panose="020B0903060703020204" pitchFamily="34" charset="0"/>
              </a:rPr>
              <a:t>Kenmerken familie: bloemen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D8596-136C-4D27-A6D8-0FD32E8A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31" y="878408"/>
            <a:ext cx="7199848" cy="2423488"/>
          </a:xfr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Bloemen tweeslachtig</a:t>
            </a: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Meeldraden meestal veel, spiraalvormig ingepland</a:t>
            </a:r>
            <a:b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</a:br>
            <a:r>
              <a:rPr lang="nl-NL" sz="1400" dirty="0">
                <a:solidFill>
                  <a:srgbClr val="9BCF63"/>
                </a:solidFill>
                <a:latin typeface="Arial Rounded MT Bold" panose="020F0704030504030204" pitchFamily="34" charset="0"/>
              </a:rPr>
              <a:t>onderscheidend t.o.v. veel andere families</a:t>
            </a:r>
            <a:endParaRPr lang="nl-NL" sz="1200" dirty="0">
              <a:solidFill>
                <a:srgbClr val="9BCF63"/>
              </a:solidFill>
              <a:latin typeface="Arial Rounded MT Bold" panose="020F0704030504030204" pitchFamily="34" charset="0"/>
            </a:endParaRP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Regelmatig of tweezijdig symmetrisch met spoor </a:t>
            </a:r>
            <a:r>
              <a:rPr lang="nl-NL" sz="1400" dirty="0">
                <a:solidFill>
                  <a:srgbClr val="9BCF63"/>
                </a:solidFill>
                <a:latin typeface="Arial Rounded MT Bold" panose="020F0704030504030204" pitchFamily="34" charset="0"/>
              </a:rPr>
              <a:t>Aconitum, </a:t>
            </a:r>
            <a:r>
              <a:rPr lang="nl-NL" sz="1400" dirty="0" err="1">
                <a:solidFill>
                  <a:srgbClr val="9BCF63"/>
                </a:solidFill>
                <a:latin typeface="Arial Rounded MT Bold" panose="020F0704030504030204" pitchFamily="34" charset="0"/>
              </a:rPr>
              <a:t>Delphinium</a:t>
            </a:r>
            <a:r>
              <a:rPr lang="nl-NL" sz="1400" dirty="0">
                <a:solidFill>
                  <a:srgbClr val="9BCF63"/>
                </a:solidFill>
                <a:latin typeface="Arial Rounded MT Bold" panose="020F0704030504030204" pitchFamily="34" charset="0"/>
              </a:rPr>
              <a:t>, …</a:t>
            </a:r>
            <a:endParaRPr lang="nl-NL" sz="2000" dirty="0">
              <a:solidFill>
                <a:srgbClr val="9BCF63"/>
              </a:solidFill>
              <a:latin typeface="Arial Rounded MT Bold" panose="020F0704030504030204" pitchFamily="34" charset="0"/>
            </a:endParaRP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Kelk- en kroonbladen 3 of meer, meestal 5</a:t>
            </a:r>
          </a:p>
          <a:p>
            <a: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</a:pPr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Veel gekleurde bloemdekbladen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60FAA64-258F-463C-AFAF-BB31E66B14FD}"/>
              </a:ext>
            </a:extLst>
          </p:cNvPr>
          <p:cNvSpPr txBox="1"/>
          <p:nvPr/>
        </p:nvSpPr>
        <p:spPr>
          <a:xfrm>
            <a:off x="8419393" y="3470201"/>
            <a:ext cx="3264494" cy="24992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indent="-457189">
              <a:lnSpc>
                <a:spcPct val="100000"/>
              </a:lnSpc>
              <a:spcBef>
                <a:spcPts val="800"/>
              </a:spcBef>
              <a:buClr>
                <a:srgbClr val="9BCF63"/>
              </a:buClr>
              <a:buSzPts val="1800"/>
              <a:buFont typeface="Pontano Sans"/>
              <a:buChar char="⊷"/>
              <a:defRPr sz="2000" b="1">
                <a:solidFill>
                  <a:srgbClr val="9BCF63"/>
                </a:solidFill>
                <a:latin typeface="Arial Rounded MT Bold" panose="020F07040305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152396" indent="0">
              <a:buNone/>
            </a:pPr>
            <a:r>
              <a:rPr lang="nl-NL" sz="1400" dirty="0"/>
              <a:t>B</a:t>
            </a:r>
            <a:r>
              <a:rPr lang="nl-NL" sz="1600" dirty="0"/>
              <a:t>loemdekbladeren</a:t>
            </a:r>
            <a:r>
              <a:rPr lang="nl-NL" sz="1400" dirty="0"/>
              <a:t> (</a:t>
            </a:r>
            <a:r>
              <a:rPr lang="nl-NL" sz="1400" dirty="0" err="1"/>
              <a:t>tepalen</a:t>
            </a:r>
            <a:r>
              <a:rPr lang="nl-NL" sz="1400" dirty="0"/>
              <a:t>) zijn de bloembekleedsels van bloemen met een ongedifferentieerd bloemdek (</a:t>
            </a:r>
            <a:r>
              <a:rPr lang="nl-NL" sz="1400" dirty="0" err="1"/>
              <a:t>perigoon</a:t>
            </a:r>
            <a:r>
              <a:rPr lang="nl-NL" sz="1400" dirty="0"/>
              <a:t>).</a:t>
            </a:r>
            <a:br>
              <a:rPr lang="nl-NL" sz="1400" dirty="0"/>
            </a:br>
            <a:br>
              <a:rPr lang="nl-NL" sz="1400" dirty="0"/>
            </a:br>
            <a:r>
              <a:rPr lang="nl-NL" sz="1400" dirty="0"/>
              <a:t>De bloembekleedsels zijn dan niet gedifferentieerd in kelkbladen (</a:t>
            </a:r>
            <a:r>
              <a:rPr lang="nl-NL" sz="1400" dirty="0" err="1"/>
              <a:t>sepalen</a:t>
            </a:r>
            <a:r>
              <a:rPr lang="nl-NL" sz="1400" dirty="0"/>
              <a:t>) en kroonbladen (</a:t>
            </a:r>
            <a:r>
              <a:rPr lang="nl-NL" sz="1400" dirty="0" err="1"/>
              <a:t>petalen</a:t>
            </a:r>
            <a:r>
              <a:rPr lang="nl-NL" sz="1400" dirty="0"/>
              <a:t>).</a:t>
            </a:r>
          </a:p>
        </p:txBody>
      </p:sp>
      <p:pic>
        <p:nvPicPr>
          <p:cNvPr id="5" name="Afbeelding 4" descr="https://upload.wikimedia.org/wikipedia/commons/5/55/Ranunculus_floral_diagram.jpg">
            <a:extLst>
              <a:ext uri="{FF2B5EF4-FFF2-40B4-BE49-F238E27FC236}">
                <a16:creationId xmlns:a16="http://schemas.microsoft.com/office/drawing/2014/main" id="{1B54EA5E-90ED-41E2-BD3E-8D9E28E44FD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176" y="1220996"/>
            <a:ext cx="1881997" cy="1738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939B5A84-E516-4352-BC51-19EEBDCBB3F4}"/>
              </a:ext>
            </a:extLst>
          </p:cNvPr>
          <p:cNvGrpSpPr/>
          <p:nvPr/>
        </p:nvGrpSpPr>
        <p:grpSpPr>
          <a:xfrm>
            <a:off x="838200" y="3710211"/>
            <a:ext cx="1789981" cy="2601690"/>
            <a:chOff x="838200" y="3710211"/>
            <a:chExt cx="1789981" cy="260169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3A45BFCE-1564-4B94-87A1-B8A155AB9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4" y="3710211"/>
              <a:ext cx="1576018" cy="2101357"/>
            </a:xfrm>
            <a:prstGeom prst="rect">
              <a:avLst/>
            </a:prstGeom>
          </p:spPr>
        </p:pic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C511CF74-8C15-424B-B2D0-FBD0CFA098E1}"/>
                </a:ext>
              </a:extLst>
            </p:cNvPr>
            <p:cNvSpPr txBox="1"/>
            <p:nvPr/>
          </p:nvSpPr>
          <p:spPr>
            <a:xfrm>
              <a:off x="838200" y="5881014"/>
              <a:ext cx="178998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Blauwe monnikskap</a:t>
              </a:r>
              <a:b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</a:b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(Aconitum )</a:t>
              </a: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13AC4D4C-0546-478A-B3B0-7D744496D8BA}"/>
              </a:ext>
            </a:extLst>
          </p:cNvPr>
          <p:cNvGrpSpPr/>
          <p:nvPr/>
        </p:nvGrpSpPr>
        <p:grpSpPr>
          <a:xfrm>
            <a:off x="2876197" y="3710211"/>
            <a:ext cx="2472873" cy="2561755"/>
            <a:chOff x="2876197" y="3710211"/>
            <a:chExt cx="2472873" cy="2561755"/>
          </a:xfrm>
        </p:grpSpPr>
        <p:pic>
          <p:nvPicPr>
            <p:cNvPr id="2050" name="Picture 2" descr="https://lh3.googleusercontent.com/Yy60owKCKp-jqP46jFvsX6cbMVNriOeDqgiQIMZD4ngetQaLkhUZO3V8sknSav3s6l5jJ-4uIoN2vnnyWHKjNXKw5UtXjFxiNvLPtspUwSWno3FgfCp7WT27F3hJFoYoTc0ecm75y12vtVmMHSLz9SY2HZ_meYX-VHrBp1Q3BPX8Gt0dsh7lAWwu-Qmvc8YDMImMqOFvAZI8Q32LaB-g7iU0CxN7OeKqqih3GPT7B7hHIAyVqskTvZOtu-2axE1wbPTWGj960NLS9mffRt13OD6BIcwizqWXKzLqfDBzEhGVLys1isTW26S-mSKsjatVZy5e3HbNWuKP4e-IKIt_H5ovBNJ1O2Lm20H60EE5LM8un8HXcD0Lqu2nHpOXNyomMh7zzCgr9T_rTO4K9zH_vRgf3HkKIKpj7udYIHQsa2Iqc-IB7-8_yywW7FT075YSp5DmwpCeE8AFFLn0ipooIMSximm1sAjz1svb96lowM5LgIRkZtxDejVl2g1rwRCEK7z3xbdwmE7-H08PuG1QhmVwTUw8PpoSOdrN7ewqFWZFMVkN1REb87O9twwoYm1NuR62ZStvYacYZszEoYhhrxe9tCsmqo2aAHvS6JGYAdY5IZCs8D6sc54XYhCTKkIwZc05S3B8N4MBlvYynczA3Mf8BA=w1024-h768-no">
              <a:extLst>
                <a:ext uri="{FF2B5EF4-FFF2-40B4-BE49-F238E27FC236}">
                  <a16:creationId xmlns:a16="http://schemas.microsoft.com/office/drawing/2014/main" id="{AD0496BF-715B-40E1-AAEB-B86264D43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34392" y="3710211"/>
              <a:ext cx="2414678" cy="2096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F65B1B95-3458-41E2-945F-5307BE1121C8}"/>
                </a:ext>
              </a:extLst>
            </p:cNvPr>
            <p:cNvSpPr txBox="1"/>
            <p:nvPr/>
          </p:nvSpPr>
          <p:spPr>
            <a:xfrm>
              <a:off x="2876197" y="5841079"/>
              <a:ext cx="178998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Kooltjevuur</a:t>
              </a:r>
              <a:b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</a:b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(Adonis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flammea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)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E65694F3-B45F-4E1E-9F4E-2EE032272518}"/>
              </a:ext>
            </a:extLst>
          </p:cNvPr>
          <p:cNvGrpSpPr/>
          <p:nvPr/>
        </p:nvGrpSpPr>
        <p:grpSpPr>
          <a:xfrm>
            <a:off x="5685176" y="3710211"/>
            <a:ext cx="2101717" cy="2561754"/>
            <a:chOff x="5685176" y="3710211"/>
            <a:chExt cx="2101717" cy="2561754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04D781B-1453-4862-8254-A4AEBFB45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30006" y="3710211"/>
              <a:ext cx="2056887" cy="2096303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3F73EA2B-F318-477A-B815-40E75D97BDDB}"/>
                </a:ext>
              </a:extLst>
            </p:cNvPr>
            <p:cNvSpPr txBox="1"/>
            <p:nvPr/>
          </p:nvSpPr>
          <p:spPr>
            <a:xfrm>
              <a:off x="5685176" y="5841078"/>
              <a:ext cx="178998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Kleine ruit</a:t>
              </a:r>
              <a:b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</a:b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Thalictrum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minus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0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15D586-6B09-458A-9BC6-6597CF41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  <a:latin typeface="Britannic Bold" panose="020B0903060703020204" pitchFamily="34" charset="0"/>
              </a:rPr>
              <a:t>Kenmerken familie: vruchten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3360F2-1638-42F3-B68C-DA4CC1A82B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86" y="545443"/>
            <a:ext cx="3662730" cy="2655479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File:Actaea spicata 2016-07-19 3089.jpg">
            <a:hlinkClick r:id="rId4"/>
            <a:extLst>
              <a:ext uri="{FF2B5EF4-FFF2-40B4-BE49-F238E27FC236}">
                <a16:creationId xmlns:a16="http://schemas.microsoft.com/office/drawing/2014/main" id="{40CE285B-F7E6-49DB-90CB-E8DD9FBFE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886" y="3720685"/>
            <a:ext cx="3662730" cy="25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D8596-136C-4D27-A6D8-0FD32E8A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spcFirstLastPara="1" vert="horz" lIns="121900" tIns="121900" rIns="121900" bIns="121900" rtlCol="0" anchor="t" anchorCtr="0">
            <a:normAutofit/>
          </a:bodyPr>
          <a:lstStyle/>
          <a:p>
            <a:pPr lvl="0"/>
            <a:endParaRPr lang="nl-NL" sz="2200">
              <a:solidFill>
                <a:srgbClr val="FFFFFF"/>
              </a:solidFill>
            </a:endParaRPr>
          </a:p>
          <a:p>
            <a:pPr lvl="0"/>
            <a:r>
              <a:rPr lang="nl-NL" sz="2200">
                <a:solidFill>
                  <a:srgbClr val="FFFFFF"/>
                </a:solidFill>
              </a:rPr>
              <a:t>Vruchtbeginsels ook veel bovenstandig, koker of dopvrucht</a:t>
            </a:r>
            <a:br>
              <a:rPr lang="nl-NL" sz="2200">
                <a:solidFill>
                  <a:srgbClr val="FFFFFF"/>
                </a:solidFill>
              </a:rPr>
            </a:br>
            <a:endParaRPr lang="nl-NL" sz="2200">
              <a:solidFill>
                <a:srgbClr val="FFFFFF"/>
              </a:solidFill>
            </a:endParaRPr>
          </a:p>
          <a:p>
            <a:pPr lvl="0"/>
            <a:r>
              <a:rPr lang="nl-NL" sz="2200">
                <a:solidFill>
                  <a:srgbClr val="FFFFFF"/>
                </a:solidFill>
              </a:rPr>
              <a:t>Zelden bes: Christoffelkruid</a:t>
            </a:r>
            <a:br>
              <a:rPr lang="nl-NL" sz="2200">
                <a:solidFill>
                  <a:srgbClr val="FFFFFF"/>
                </a:solidFill>
              </a:rPr>
            </a:br>
            <a:endParaRPr lang="nl-NL" sz="2200">
              <a:solidFill>
                <a:srgbClr val="FFFFFF"/>
              </a:solidFill>
            </a:endParaRPr>
          </a:p>
          <a:p>
            <a:pPr lvl="0"/>
            <a:r>
              <a:rPr lang="nl-NL" sz="2200">
                <a:solidFill>
                  <a:srgbClr val="FFFFFF"/>
                </a:solidFill>
              </a:rPr>
              <a:t>Gehele plant giftig (voor vee)</a:t>
            </a:r>
          </a:p>
        </p:txBody>
      </p:sp>
    </p:spTree>
    <p:extLst>
      <p:ext uri="{BB962C8B-B14F-4D97-AF65-F5344CB8AC3E}">
        <p14:creationId xmlns:p14="http://schemas.microsoft.com/office/powerpoint/2010/main" val="20188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BEEC7-CCD5-4765-A753-C00A426E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08279"/>
            <a:ext cx="10515600" cy="94551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67992F"/>
                </a:solidFill>
                <a:latin typeface="Britannic Bold" panose="020B0903060703020204" pitchFamily="34" charset="0"/>
              </a:rPr>
              <a:t>Kenmerken Aconitum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0A8E26-9F9B-4F6A-9331-B5371A46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4"/>
            <a:ext cx="5135881" cy="4351338"/>
          </a:xfrm>
        </p:spPr>
        <p:txBody>
          <a:bodyPr>
            <a:normAutofit/>
          </a:bodyPr>
          <a:lstStyle/>
          <a:p>
            <a:r>
              <a:rPr lang="nl-NL" sz="2000" dirty="0"/>
              <a:t>5 gekleurde kelkbladen:</a:t>
            </a:r>
          </a:p>
          <a:p>
            <a:pPr lvl="1"/>
            <a:r>
              <a:rPr lang="nl-NL" sz="1800" dirty="0"/>
              <a:t>bovenste kapvormig</a:t>
            </a:r>
          </a:p>
          <a:p>
            <a:pPr lvl="1"/>
            <a:r>
              <a:rPr lang="nl-NL" sz="1800" dirty="0"/>
              <a:t>middelste twee zijn rond </a:t>
            </a:r>
          </a:p>
          <a:p>
            <a:pPr lvl="1"/>
            <a:r>
              <a:rPr lang="nl-NL" sz="1800" dirty="0"/>
              <a:t>twee onderste kort langwerpig. </a:t>
            </a:r>
          </a:p>
          <a:p>
            <a:r>
              <a:rPr lang="nl-NL" sz="2000" dirty="0"/>
              <a:t>Kroonbladen 3 of meer</a:t>
            </a:r>
          </a:p>
          <a:p>
            <a:pPr lvl="0"/>
            <a:r>
              <a:rPr lang="nl-NL" sz="2000" dirty="0"/>
              <a:t>De kroonbladen hebben vaak een groefje om de nectar te markeren</a:t>
            </a:r>
          </a:p>
          <a:p>
            <a:pPr lvl="0"/>
            <a:r>
              <a:rPr lang="nl-NL" sz="2000" dirty="0"/>
              <a:t>Honingschubjes aan de voet, soms honingbakjes, soms ontbrekend</a:t>
            </a:r>
          </a:p>
          <a:p>
            <a:pPr marL="0" lvl="0" indent="0">
              <a:buNone/>
            </a:pPr>
            <a:r>
              <a:rPr lang="nl-NL" sz="1700" dirty="0"/>
              <a:t>In het kapvormige, bovenste kelkblad bevinden zich 2 kroonblaadjes, deze zijn vervormd tot lange stelen die aan de top spiraalvormig gedraaid zijn, zodat er een honingbakje wordt gevormd.</a:t>
            </a:r>
          </a:p>
          <a:p>
            <a:endParaRPr lang="nl-NL" sz="2000" dirty="0"/>
          </a:p>
        </p:txBody>
      </p:sp>
      <p:pic>
        <p:nvPicPr>
          <p:cNvPr id="4" name="Afbeelding 3" descr="Monnikskap">
            <a:extLst>
              <a:ext uri="{FF2B5EF4-FFF2-40B4-BE49-F238E27FC236}">
                <a16:creationId xmlns:a16="http://schemas.microsoft.com/office/drawing/2014/main" id="{1C0C62AA-414A-4F75-AEC4-F0F50053D2F0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7921" y="1468279"/>
            <a:ext cx="5232400" cy="3921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ijl: links 4">
            <a:extLst>
              <a:ext uri="{FF2B5EF4-FFF2-40B4-BE49-F238E27FC236}">
                <a16:creationId xmlns:a16="http://schemas.microsoft.com/office/drawing/2014/main" id="{68CC9EC3-34D9-466A-85F3-795973FD4672}"/>
              </a:ext>
            </a:extLst>
          </p:cNvPr>
          <p:cNvSpPr/>
          <p:nvPr/>
        </p:nvSpPr>
        <p:spPr>
          <a:xfrm rot="13476018">
            <a:off x="7377236" y="1575025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1AEF2747-2675-4F96-8C1C-F8033E84552B}"/>
              </a:ext>
            </a:extLst>
          </p:cNvPr>
          <p:cNvSpPr/>
          <p:nvPr/>
        </p:nvSpPr>
        <p:spPr>
          <a:xfrm rot="10367888">
            <a:off x="7601067" y="2740309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links 6">
            <a:extLst>
              <a:ext uri="{FF2B5EF4-FFF2-40B4-BE49-F238E27FC236}">
                <a16:creationId xmlns:a16="http://schemas.microsoft.com/office/drawing/2014/main" id="{8CB4BFBF-71B6-4592-AF22-088D34C40EC7}"/>
              </a:ext>
            </a:extLst>
          </p:cNvPr>
          <p:cNvSpPr/>
          <p:nvPr/>
        </p:nvSpPr>
        <p:spPr>
          <a:xfrm rot="16477368">
            <a:off x="10378326" y="3656953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D9ED30C9-F560-4581-A0BA-50C816932B8B}"/>
              </a:ext>
            </a:extLst>
          </p:cNvPr>
          <p:cNvSpPr/>
          <p:nvPr/>
        </p:nvSpPr>
        <p:spPr>
          <a:xfrm rot="19663271">
            <a:off x="9714036" y="2350926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7E074C0A-7B98-4724-AAE6-52DB6A2EC0EC}"/>
              </a:ext>
            </a:extLst>
          </p:cNvPr>
          <p:cNvSpPr/>
          <p:nvPr/>
        </p:nvSpPr>
        <p:spPr>
          <a:xfrm rot="17775202">
            <a:off x="8410698" y="3291840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links 9">
            <a:extLst>
              <a:ext uri="{FF2B5EF4-FFF2-40B4-BE49-F238E27FC236}">
                <a16:creationId xmlns:a16="http://schemas.microsoft.com/office/drawing/2014/main" id="{B28F90E2-9E6C-4CC5-A791-9C5A6D249B3A}"/>
              </a:ext>
            </a:extLst>
          </p:cNvPr>
          <p:cNvSpPr/>
          <p:nvPr/>
        </p:nvSpPr>
        <p:spPr>
          <a:xfrm rot="12868309">
            <a:off x="7629428" y="2295605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links 10">
            <a:extLst>
              <a:ext uri="{FF2B5EF4-FFF2-40B4-BE49-F238E27FC236}">
                <a16:creationId xmlns:a16="http://schemas.microsoft.com/office/drawing/2014/main" id="{AE276C97-13F7-4863-95C5-993464A66DA3}"/>
              </a:ext>
            </a:extLst>
          </p:cNvPr>
          <p:cNvSpPr/>
          <p:nvPr/>
        </p:nvSpPr>
        <p:spPr>
          <a:xfrm rot="10367888">
            <a:off x="7824899" y="4803171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id="{C0A74715-EE10-4015-A675-8371148975D3}"/>
              </a:ext>
            </a:extLst>
          </p:cNvPr>
          <p:cNvSpPr/>
          <p:nvPr/>
        </p:nvSpPr>
        <p:spPr>
          <a:xfrm rot="8230822">
            <a:off x="8966127" y="4639874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0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F573B-288A-48E7-8E79-C9E93CAA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765" y="535051"/>
            <a:ext cx="4375586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Britannic Bold" panose="020B0903060703020204" pitchFamily="34" charset="0"/>
              </a:rPr>
              <a:t>Kenmerken Ranunculus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EB5D17-3DC8-4DC2-8902-E077E8E4A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084" y="452999"/>
            <a:ext cx="2066544" cy="2066544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Ranunculus bulbosus bloem.jpg">
            <a:extLst>
              <a:ext uri="{FF2B5EF4-FFF2-40B4-BE49-F238E27FC236}">
                <a16:creationId xmlns:a16="http://schemas.microsoft.com/office/drawing/2014/main" id="{660E76DF-0880-4B93-B11F-A4B40BAD0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0935" y="2871982"/>
            <a:ext cx="2834640" cy="2834640"/>
          </a:xfrm>
          <a:custGeom>
            <a:avLst/>
            <a:gdLst>
              <a:gd name="connsiteX0" fmla="*/ 1252728 w 2505456"/>
              <a:gd name="connsiteY0" fmla="*/ 0 h 2505456"/>
              <a:gd name="connsiteX1" fmla="*/ 2505456 w 2505456"/>
              <a:gd name="connsiteY1" fmla="*/ 1252728 h 2505456"/>
              <a:gd name="connsiteX2" fmla="*/ 1252728 w 2505456"/>
              <a:gd name="connsiteY2" fmla="*/ 2505456 h 2505456"/>
              <a:gd name="connsiteX3" fmla="*/ 0 w 2505456"/>
              <a:gd name="connsiteY3" fmla="*/ 1252728 h 2505456"/>
              <a:gd name="connsiteX4" fmla="*/ 1252728 w 2505456"/>
              <a:gd name="connsiteY4" fmla="*/ 0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nunculus peltatus.jpg">
            <a:extLst>
              <a:ext uri="{FF2B5EF4-FFF2-40B4-BE49-F238E27FC236}">
                <a16:creationId xmlns:a16="http://schemas.microsoft.com/office/drawing/2014/main" id="{24A587E6-322D-44D7-9A0B-EAFDC07A3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737" y="-24434"/>
            <a:ext cx="4096135" cy="3481744"/>
          </a:xfrm>
          <a:custGeom>
            <a:avLst/>
            <a:gdLst>
              <a:gd name="connsiteX0" fmla="*/ 0 w 3904500"/>
              <a:gd name="connsiteY0" fmla="*/ 0 h 3318846"/>
              <a:gd name="connsiteX1" fmla="*/ 3550823 w 3904500"/>
              <a:gd name="connsiteY1" fmla="*/ 0 h 3318846"/>
              <a:gd name="connsiteX2" fmla="*/ 3646046 w 3904500"/>
              <a:gd name="connsiteY2" fmla="*/ 156742 h 3318846"/>
              <a:gd name="connsiteX3" fmla="*/ 3904500 w 3904500"/>
              <a:gd name="connsiteY3" fmla="*/ 1177456 h 3318846"/>
              <a:gd name="connsiteX4" fmla="*/ 1763110 w 3904500"/>
              <a:gd name="connsiteY4" fmla="*/ 3318846 h 3318846"/>
              <a:gd name="connsiteX5" fmla="*/ 110709 w 3904500"/>
              <a:gd name="connsiteY5" fmla="*/ 2539579 h 3318846"/>
              <a:gd name="connsiteX6" fmla="*/ 0 w 3904500"/>
              <a:gd name="connsiteY6" fmla="*/ 2391530 h 3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ficaria pentekening">
            <a:extLst>
              <a:ext uri="{FF2B5EF4-FFF2-40B4-BE49-F238E27FC236}">
                <a16:creationId xmlns:a16="http://schemas.microsoft.com/office/drawing/2014/main" id="{136F3106-EE10-4672-8B37-8FAD82E1E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9487" y="4027050"/>
            <a:ext cx="3416666" cy="2973438"/>
          </a:xfrm>
          <a:custGeom>
            <a:avLst/>
            <a:gdLst>
              <a:gd name="connsiteX0" fmla="*/ 1360112 w 3050387"/>
              <a:gd name="connsiteY0" fmla="*/ 0 h 2654675"/>
              <a:gd name="connsiteX1" fmla="*/ 3050387 w 3050387"/>
              <a:gd name="connsiteY1" fmla="*/ 1690275 h 2654675"/>
              <a:gd name="connsiteX2" fmla="*/ 2761715 w 3050387"/>
              <a:gd name="connsiteY2" fmla="*/ 2635324 h 2654675"/>
              <a:gd name="connsiteX3" fmla="*/ 2747244 w 3050387"/>
              <a:gd name="connsiteY3" fmla="*/ 2654675 h 2654675"/>
              <a:gd name="connsiteX4" fmla="*/ 0 w 3050387"/>
              <a:gd name="connsiteY4" fmla="*/ 2654675 h 2654675"/>
              <a:gd name="connsiteX5" fmla="*/ 0 w 3050387"/>
              <a:gd name="connsiteY5" fmla="*/ 689742 h 2654675"/>
              <a:gd name="connsiteX6" fmla="*/ 55814 w 3050387"/>
              <a:gd name="connsiteY6" fmla="*/ 615103 h 2654675"/>
              <a:gd name="connsiteX7" fmla="*/ 1360112 w 3050387"/>
              <a:gd name="connsiteY7" fmla="*/ 0 h 265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FC2C2-4271-43CF-B271-C7B14015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536" y="2339894"/>
            <a:ext cx="4726706" cy="3100193"/>
          </a:xfrm>
        </p:spPr>
        <p:txBody>
          <a:bodyPr anchor="t">
            <a:normAutofit/>
          </a:bodyPr>
          <a:lstStyle/>
          <a:p>
            <a:r>
              <a:rPr lang="nl-NL" sz="1800" dirty="0"/>
              <a:t>overblijvende, kruidachtig planten </a:t>
            </a:r>
          </a:p>
          <a:p>
            <a:r>
              <a:rPr lang="nl-NL" sz="1800" dirty="0"/>
              <a:t>met 5 helder/glanzende gele (botergeel) of soms witte kroonbladen</a:t>
            </a:r>
          </a:p>
          <a:p>
            <a:r>
              <a:rPr lang="nl-NL" sz="1800" dirty="0"/>
              <a:t>5 duidelijke kelkbladen</a:t>
            </a:r>
          </a:p>
          <a:p>
            <a:pPr marL="0" indent="0">
              <a:buNone/>
            </a:pPr>
            <a:r>
              <a:rPr lang="nl-NL" sz="1800" dirty="0"/>
              <a:t>    Speenkruid is daarom geen boterbloem meer</a:t>
            </a:r>
          </a:p>
          <a:p>
            <a:r>
              <a:rPr lang="nl-NL" sz="1800" dirty="0"/>
              <a:t>Kroonbladen schubachtig aanhangsel of halvemaanvormig opstaand randje</a:t>
            </a:r>
          </a:p>
        </p:txBody>
      </p:sp>
      <p:sp>
        <p:nvSpPr>
          <p:cNvPr id="17" name="Pijl: links 16">
            <a:extLst>
              <a:ext uri="{FF2B5EF4-FFF2-40B4-BE49-F238E27FC236}">
                <a16:creationId xmlns:a16="http://schemas.microsoft.com/office/drawing/2014/main" id="{F2641816-B9BE-438F-BE99-09E532620E63}"/>
              </a:ext>
            </a:extLst>
          </p:cNvPr>
          <p:cNvSpPr/>
          <p:nvPr/>
        </p:nvSpPr>
        <p:spPr>
          <a:xfrm rot="20362976">
            <a:off x="1484952" y="858957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1EA5851-56F6-432E-8407-DDBD4DAB3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387542"/>
              </p:ext>
            </p:extLst>
          </p:nvPr>
        </p:nvGraphicFramePr>
        <p:xfrm>
          <a:off x="7252785" y="4571665"/>
          <a:ext cx="2721217" cy="226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96239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2C8FB-836B-4B5B-90FE-C08CFAA0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138" y="2568679"/>
            <a:ext cx="3800006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FFFF00"/>
                </a:solidFill>
                <a:latin typeface="Arial Black" panose="020B0A04020102020204" pitchFamily="34" charset="0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22891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5096000" y="581367"/>
            <a:ext cx="6486400" cy="92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nl-NL" sz="4400" dirty="0">
                <a:solidFill>
                  <a:srgbClr val="67992F"/>
                </a:solidFill>
                <a:latin typeface="Britannic Bold" panose="020B0903060703020204" pitchFamily="34" charset="0"/>
              </a:rPr>
              <a:t>Overzicht</a:t>
            </a:r>
            <a:endParaRPr sz="4400" dirty="0">
              <a:solidFill>
                <a:srgbClr val="67992F"/>
              </a:solidFill>
              <a:latin typeface="Britannic Bold" panose="020B0903060703020204" pitchFamily="34" charset="0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5096000" y="1691600"/>
            <a:ext cx="6323840" cy="4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Presentatie van de geslachten van de familie</a:t>
            </a:r>
          </a:p>
          <a:p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Opmerkelijke karaktertrekken van de familie en haar geslachten</a:t>
            </a:r>
          </a:p>
          <a:p>
            <a:r>
              <a:rPr lang="nl-NL" sz="2000" b="1" dirty="0">
                <a:solidFill>
                  <a:srgbClr val="9BCF63"/>
                </a:solidFill>
                <a:latin typeface="Arial Rounded MT Bold" panose="020F0704030504030204" pitchFamily="34" charset="0"/>
              </a:rPr>
              <a:t>Bijzondere familieleden uit de Alpen</a:t>
            </a:r>
          </a:p>
          <a:p>
            <a:endParaRPr sz="2000" b="1" dirty="0">
              <a:solidFill>
                <a:srgbClr val="9BCF63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BA2C33-3659-4B44-8203-ACE0781F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61" y="379155"/>
            <a:ext cx="7556762" cy="611372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DA4434E-E016-41D5-8447-903D2E1E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67992F"/>
                </a:solidFill>
                <a:latin typeface="Britannic Bold" panose="020B0903060703020204" pitchFamily="34" charset="0"/>
              </a:rPr>
              <a:t>Tree of Life</a:t>
            </a:r>
          </a:p>
        </p:txBody>
      </p:sp>
    </p:spTree>
    <p:extLst>
      <p:ext uri="{BB962C8B-B14F-4D97-AF65-F5344CB8AC3E}">
        <p14:creationId xmlns:p14="http://schemas.microsoft.com/office/powerpoint/2010/main" val="247787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D43B9D-1133-4D1B-B543-14ECEDDD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86593"/>
            <a:ext cx="5877358" cy="47386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C741FFE-1BF4-4A8D-A6CE-1A0A519A84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961" y="807462"/>
            <a:ext cx="6656412" cy="541775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7957CAF1-0E12-430B-AEFA-BDED506D9636}"/>
              </a:ext>
            </a:extLst>
          </p:cNvPr>
          <p:cNvSpPr/>
          <p:nvPr/>
        </p:nvSpPr>
        <p:spPr>
          <a:xfrm>
            <a:off x="10695361" y="4327005"/>
            <a:ext cx="660400" cy="680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links 9">
            <a:extLst>
              <a:ext uri="{FF2B5EF4-FFF2-40B4-BE49-F238E27FC236}">
                <a16:creationId xmlns:a16="http://schemas.microsoft.com/office/drawing/2014/main" id="{8A343453-AE9A-4DC0-A67A-CE7F6E7FF475}"/>
              </a:ext>
            </a:extLst>
          </p:cNvPr>
          <p:cNvSpPr/>
          <p:nvPr/>
        </p:nvSpPr>
        <p:spPr>
          <a:xfrm rot="6744724">
            <a:off x="1801886" y="5647288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082F865-C8F9-4F77-A3EF-5D084B45B886}"/>
              </a:ext>
            </a:extLst>
          </p:cNvPr>
          <p:cNvSpPr txBox="1"/>
          <p:nvPr/>
        </p:nvSpPr>
        <p:spPr>
          <a:xfrm>
            <a:off x="786667" y="522386"/>
            <a:ext cx="5469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>
                <a:solidFill>
                  <a:srgbClr val="67992F"/>
                </a:solidFill>
                <a:latin typeface="Britannic Bold" panose="020B0903060703020204" pitchFamily="34" charset="0"/>
              </a:rPr>
              <a:t>One</a:t>
            </a:r>
            <a:r>
              <a:rPr lang="nl-NL" sz="3600" b="1" dirty="0">
                <a:solidFill>
                  <a:srgbClr val="67992F"/>
                </a:solidFill>
                <a:latin typeface="Britannic Bold" panose="020B0903060703020204" pitchFamily="34" charset="0"/>
              </a:rPr>
              <a:t> Zoom Browser</a:t>
            </a:r>
            <a:br>
              <a:rPr lang="nl-NL" dirty="0"/>
            </a:br>
            <a:r>
              <a:rPr lang="nl-NL" sz="1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http://www.onezoom.org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6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3BDB4F2-5A5D-4857-B17B-3180672F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74" y="0"/>
            <a:ext cx="10191652" cy="6858000"/>
          </a:xfrm>
          <a:prstGeom prst="rect">
            <a:avLst/>
          </a:prstGeom>
        </p:spPr>
      </p:pic>
      <p:sp>
        <p:nvSpPr>
          <p:cNvPr id="2" name="Pijl: links 1">
            <a:extLst>
              <a:ext uri="{FF2B5EF4-FFF2-40B4-BE49-F238E27FC236}">
                <a16:creationId xmlns:a16="http://schemas.microsoft.com/office/drawing/2014/main" id="{6C20129F-7A93-44A8-BC7E-BB0B857D1189}"/>
              </a:ext>
            </a:extLst>
          </p:cNvPr>
          <p:cNvSpPr/>
          <p:nvPr/>
        </p:nvSpPr>
        <p:spPr>
          <a:xfrm rot="2557783">
            <a:off x="8869681" y="5062894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CB3C887-C4C9-49EF-91D3-E55DB2EECB26}"/>
              </a:ext>
            </a:extLst>
          </p:cNvPr>
          <p:cNvSpPr/>
          <p:nvPr/>
        </p:nvSpPr>
        <p:spPr>
          <a:xfrm>
            <a:off x="5525203" y="3287948"/>
            <a:ext cx="823716" cy="8138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4C622D64-12AA-4C62-88EC-7462291D0A7C}"/>
              </a:ext>
            </a:extLst>
          </p:cNvPr>
          <p:cNvGrpSpPr/>
          <p:nvPr/>
        </p:nvGrpSpPr>
        <p:grpSpPr>
          <a:xfrm>
            <a:off x="910898" y="210487"/>
            <a:ext cx="6170039" cy="5572805"/>
            <a:chOff x="910898" y="210487"/>
            <a:chExt cx="6170039" cy="5572805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F4BA348A-DBA4-46A0-B0ED-BA3124F2595D}"/>
                </a:ext>
              </a:extLst>
            </p:cNvPr>
            <p:cNvSpPr/>
            <p:nvPr/>
          </p:nvSpPr>
          <p:spPr>
            <a:xfrm>
              <a:off x="3730962" y="5299342"/>
              <a:ext cx="492268" cy="4839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6C25592F-3F86-4121-A0D1-50DBC6375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8396" y="210487"/>
              <a:ext cx="3752541" cy="2814406"/>
            </a:xfrm>
            <a:prstGeom prst="rect">
              <a:avLst/>
            </a:prstGeom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F852075B-5637-4C4B-99A0-9CD3AA4B986C}"/>
                </a:ext>
              </a:extLst>
            </p:cNvPr>
            <p:cNvCxnSpPr>
              <a:cxnSpLocks/>
              <a:stCxn id="7" idx="2"/>
              <a:endCxn id="5" idx="0"/>
            </p:cNvCxnSpPr>
            <p:nvPr/>
          </p:nvCxnSpPr>
          <p:spPr>
            <a:xfrm flipH="1">
              <a:off x="3977096" y="3024893"/>
              <a:ext cx="1227571" cy="227444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987427E5-BA27-4F81-B760-2679CA913046}"/>
                </a:ext>
              </a:extLst>
            </p:cNvPr>
            <p:cNvSpPr txBox="1"/>
            <p:nvPr/>
          </p:nvSpPr>
          <p:spPr>
            <a:xfrm>
              <a:off x="910898" y="265888"/>
              <a:ext cx="20591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Zuurbes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(Berberis vulgaris)</a:t>
              </a:r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7FE315F7-14E5-4904-B8D4-F3651BA17A87}"/>
              </a:ext>
            </a:extLst>
          </p:cNvPr>
          <p:cNvGrpSpPr/>
          <p:nvPr/>
        </p:nvGrpSpPr>
        <p:grpSpPr>
          <a:xfrm>
            <a:off x="5701" y="-4674"/>
            <a:ext cx="3768486" cy="6862674"/>
            <a:chOff x="-3437" y="0"/>
            <a:chExt cx="3768486" cy="6862674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9A6395BC-D431-4A75-8240-106E69913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437" y="0"/>
              <a:ext cx="2862203" cy="6862674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857C9FF-E0DC-4C04-BF7B-1188343BF70A}"/>
                </a:ext>
              </a:extLst>
            </p:cNvPr>
            <p:cNvCxnSpPr>
              <a:cxnSpLocks/>
            </p:cNvCxnSpPr>
            <p:nvPr/>
          </p:nvCxnSpPr>
          <p:spPr>
            <a:xfrm>
              <a:off x="2831756" y="2813970"/>
              <a:ext cx="933293" cy="26280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08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8CED4F4-032C-417F-88E0-731161CBB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84"/>
            <a:ext cx="12192000" cy="6858001"/>
          </a:xfrm>
          <a:prstGeom prst="rect">
            <a:avLst/>
          </a:prstGeom>
        </p:spPr>
      </p:pic>
      <p:grpSp>
        <p:nvGrpSpPr>
          <p:cNvPr id="125" name="Groep 124">
            <a:extLst>
              <a:ext uri="{FF2B5EF4-FFF2-40B4-BE49-F238E27FC236}">
                <a16:creationId xmlns:a16="http://schemas.microsoft.com/office/drawing/2014/main" id="{27458EB2-393B-46D9-84C4-0BF0DBDBCE49}"/>
              </a:ext>
            </a:extLst>
          </p:cNvPr>
          <p:cNvGrpSpPr/>
          <p:nvPr/>
        </p:nvGrpSpPr>
        <p:grpSpPr>
          <a:xfrm>
            <a:off x="1977118" y="295751"/>
            <a:ext cx="9715364" cy="5961778"/>
            <a:chOff x="1959453" y="257484"/>
            <a:chExt cx="9715364" cy="5961778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B372FE91-CE49-4549-B97D-3C1F0C4EF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5692" y="257484"/>
              <a:ext cx="8669125" cy="5961778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Right"/>
              <a:lightRig rig="threePt" dir="t"/>
            </a:scene3d>
          </p:spPr>
        </p:pic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B194EE1E-52D3-492A-A865-8CC03A5DF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9453" y="3382954"/>
              <a:ext cx="7325497" cy="179528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 w="lg" len="med"/>
            </a:ln>
            <a:scene3d>
              <a:camera prst="obliqueBottomRight"/>
              <a:lightRig rig="threePt" dir="t"/>
            </a:scene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BBC1686D-5226-4C63-B608-7142DF9B4E3E}"/>
              </a:ext>
            </a:extLst>
          </p:cNvPr>
          <p:cNvGrpSpPr/>
          <p:nvPr/>
        </p:nvGrpSpPr>
        <p:grpSpPr>
          <a:xfrm>
            <a:off x="2307404" y="607685"/>
            <a:ext cx="6250405" cy="6209584"/>
            <a:chOff x="2182417" y="1155314"/>
            <a:chExt cx="6250405" cy="6209584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12794495-8FAA-4A4B-93CC-B5720D870893}"/>
                </a:ext>
              </a:extLst>
            </p:cNvPr>
            <p:cNvSpPr/>
            <p:nvPr/>
          </p:nvSpPr>
          <p:spPr>
            <a:xfrm>
              <a:off x="2182417" y="1442271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3932D9D1-62BF-450D-983A-0010F57F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7360" y="1155314"/>
              <a:ext cx="4315462" cy="575394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261DA8E2-9161-43F8-89FF-4648C253D078}"/>
                </a:ext>
              </a:extLst>
            </p:cNvPr>
            <p:cNvSpPr txBox="1"/>
            <p:nvPr/>
          </p:nvSpPr>
          <p:spPr>
            <a:xfrm>
              <a:off x="5088623" y="6934011"/>
              <a:ext cx="27235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Gele monnikskap (Aconitum lutea)</a:t>
              </a:r>
            </a:p>
            <a:p>
              <a:endParaRPr lang="nl-NL" sz="1100" dirty="0">
                <a:solidFill>
                  <a:srgbClr val="67992F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3FC01517-069F-4F6A-A411-54F9CF28F7A0}"/>
                </a:ext>
              </a:extLst>
            </p:cNvPr>
            <p:cNvCxnSpPr>
              <a:cxnSpLocks/>
              <a:stCxn id="23" idx="4"/>
              <a:endCxn id="18" idx="1"/>
            </p:cNvCxnSpPr>
            <p:nvPr/>
          </p:nvCxnSpPr>
          <p:spPr>
            <a:xfrm>
              <a:off x="2594275" y="2256152"/>
              <a:ext cx="1523085" cy="1776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DEC795B0-7B38-4DE4-B764-B2B009D6CF4B}"/>
              </a:ext>
            </a:extLst>
          </p:cNvPr>
          <p:cNvGrpSpPr/>
          <p:nvPr/>
        </p:nvGrpSpPr>
        <p:grpSpPr>
          <a:xfrm>
            <a:off x="1786755" y="1707821"/>
            <a:ext cx="7775263" cy="4578910"/>
            <a:chOff x="8175654" y="173536"/>
            <a:chExt cx="7775263" cy="45789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14E323D8-2354-418B-88DB-2B8674AD85AC}"/>
                </a:ext>
              </a:extLst>
            </p:cNvPr>
            <p:cNvSpPr/>
            <p:nvPr/>
          </p:nvSpPr>
          <p:spPr>
            <a:xfrm>
              <a:off x="15127201" y="389782"/>
              <a:ext cx="823716" cy="88521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4" name="Afbeelding 33">
              <a:extLst>
                <a:ext uri="{FF2B5EF4-FFF2-40B4-BE49-F238E27FC236}">
                  <a16:creationId xmlns:a16="http://schemas.microsoft.com/office/drawing/2014/main" id="{13E49AC9-DD4F-4A97-ADC0-DB5D0501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5654" y="173536"/>
              <a:ext cx="5700815" cy="4275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Tekstvak 80">
              <a:extLst>
                <a:ext uri="{FF2B5EF4-FFF2-40B4-BE49-F238E27FC236}">
                  <a16:creationId xmlns:a16="http://schemas.microsoft.com/office/drawing/2014/main" id="{DAF99944-CCF3-45A6-95A3-001AF3AA8ADF}"/>
                </a:ext>
              </a:extLst>
            </p:cNvPr>
            <p:cNvSpPr txBox="1"/>
            <p:nvPr/>
          </p:nvSpPr>
          <p:spPr>
            <a:xfrm>
              <a:off x="11508624" y="4490836"/>
              <a:ext cx="30879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Dotterbloem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Caltha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palustris)</a:t>
              </a:r>
            </a:p>
          </p:txBody>
        </p:sp>
        <p:cxnSp>
          <p:nvCxnSpPr>
            <p:cNvPr id="94" name="Rechte verbindingslijn 93">
              <a:extLst>
                <a:ext uri="{FF2B5EF4-FFF2-40B4-BE49-F238E27FC236}">
                  <a16:creationId xmlns:a16="http://schemas.microsoft.com/office/drawing/2014/main" id="{EA745C9F-0ECD-4FB4-9B37-2B6CCB533DB6}"/>
                </a:ext>
              </a:extLst>
            </p:cNvPr>
            <p:cNvCxnSpPr>
              <a:cxnSpLocks/>
              <a:stCxn id="34" idx="3"/>
              <a:endCxn id="21" idx="2"/>
            </p:cNvCxnSpPr>
            <p:nvPr/>
          </p:nvCxnSpPr>
          <p:spPr>
            <a:xfrm flipV="1">
              <a:off x="13876469" y="832391"/>
              <a:ext cx="1250732" cy="14789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60A07B6C-E39F-4057-A6BC-B5F691ECE570}"/>
              </a:ext>
            </a:extLst>
          </p:cNvPr>
          <p:cNvGrpSpPr/>
          <p:nvPr/>
        </p:nvGrpSpPr>
        <p:grpSpPr>
          <a:xfrm>
            <a:off x="3588423" y="126559"/>
            <a:ext cx="5040633" cy="6421782"/>
            <a:chOff x="630306" y="-3921265"/>
            <a:chExt cx="5040633" cy="6421782"/>
          </a:xfrm>
        </p:grpSpPr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1D052BFB-3556-4603-A632-0B010A8024AD}"/>
                </a:ext>
              </a:extLst>
            </p:cNvPr>
            <p:cNvSpPr/>
            <p:nvPr/>
          </p:nvSpPr>
          <p:spPr>
            <a:xfrm>
              <a:off x="5001667" y="-3921265"/>
              <a:ext cx="669272" cy="70632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908D8374-5358-424B-8F24-E4324DA81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306" y="-2863256"/>
              <a:ext cx="3658583" cy="506268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7219D89A-CB8D-4F85-8AB0-49CCC4058817}"/>
                </a:ext>
              </a:extLst>
            </p:cNvPr>
            <p:cNvCxnSpPr>
              <a:cxnSpLocks/>
              <a:stCxn id="24" idx="4"/>
              <a:endCxn id="16" idx="0"/>
            </p:cNvCxnSpPr>
            <p:nvPr/>
          </p:nvCxnSpPr>
          <p:spPr>
            <a:xfrm flipH="1">
              <a:off x="2459598" y="-3214943"/>
              <a:ext cx="2876705" cy="3516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B026FD38-7F60-4388-A19F-C53109C75CA3}"/>
                </a:ext>
              </a:extLst>
            </p:cNvPr>
            <p:cNvSpPr txBox="1"/>
            <p:nvPr/>
          </p:nvSpPr>
          <p:spPr>
            <a:xfrm>
              <a:off x="2171810" y="2238907"/>
              <a:ext cx="2476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Alpenakelei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Aquilegia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alpina)</a:t>
              </a:r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3474E3C1-AD09-4956-8C59-5B9BF4402DA4}"/>
              </a:ext>
            </a:extLst>
          </p:cNvPr>
          <p:cNvGrpSpPr/>
          <p:nvPr/>
        </p:nvGrpSpPr>
        <p:grpSpPr>
          <a:xfrm>
            <a:off x="4795360" y="632003"/>
            <a:ext cx="5617693" cy="5739904"/>
            <a:chOff x="4729556" y="667819"/>
            <a:chExt cx="5617693" cy="5739904"/>
          </a:xfrm>
          <a:effectLst/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D5831C26-BD43-4F80-96C6-0316216A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2411" y="667819"/>
              <a:ext cx="4044838" cy="539311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AD0B3AD-3957-4CEB-95A4-DE77D74A8FE2}"/>
                </a:ext>
              </a:extLst>
            </p:cNvPr>
            <p:cNvSpPr/>
            <p:nvPr/>
          </p:nvSpPr>
          <p:spPr>
            <a:xfrm>
              <a:off x="4729556" y="1580704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89726AA1-A604-40A6-8AE1-4BEFAEBDBE72}"/>
                </a:ext>
              </a:extLst>
            </p:cNvPr>
            <p:cNvCxnSpPr>
              <a:cxnSpLocks/>
              <a:stCxn id="25" idx="4"/>
              <a:endCxn id="8" idx="1"/>
            </p:cNvCxnSpPr>
            <p:nvPr/>
          </p:nvCxnSpPr>
          <p:spPr>
            <a:xfrm>
              <a:off x="5141414" y="2394585"/>
              <a:ext cx="1160997" cy="96979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01F8CBDD-7CF9-4E77-8891-C1917DF2B60B}"/>
                </a:ext>
              </a:extLst>
            </p:cNvPr>
            <p:cNvSpPr txBox="1"/>
            <p:nvPr/>
          </p:nvSpPr>
          <p:spPr>
            <a:xfrm>
              <a:off x="6768996" y="6146113"/>
              <a:ext cx="3127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Juffertje in het groen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Nigella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damascena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2D4EE4FE-37E8-4143-955E-E2ECE2443D12}"/>
              </a:ext>
            </a:extLst>
          </p:cNvPr>
          <p:cNvGrpSpPr/>
          <p:nvPr/>
        </p:nvGrpSpPr>
        <p:grpSpPr>
          <a:xfrm>
            <a:off x="3347384" y="935087"/>
            <a:ext cx="6473624" cy="5339383"/>
            <a:chOff x="7222435" y="1998886"/>
            <a:chExt cx="6473624" cy="5339383"/>
          </a:xfrm>
        </p:grpSpPr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D131FE4-C5E9-4A11-967D-9CB1F8CC609B}"/>
                </a:ext>
              </a:extLst>
            </p:cNvPr>
            <p:cNvSpPr/>
            <p:nvPr/>
          </p:nvSpPr>
          <p:spPr>
            <a:xfrm>
              <a:off x="7222435" y="3279801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850F6C1-99AA-41E4-AEA9-0C1B3A456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8373" y="1998886"/>
              <a:ext cx="4567686" cy="500999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BC5BE81A-22F4-4366-893F-01966DAB7BD1}"/>
                </a:ext>
              </a:extLst>
            </p:cNvPr>
            <p:cNvCxnSpPr>
              <a:cxnSpLocks/>
              <a:stCxn id="26" idx="6"/>
              <a:endCxn id="10" idx="1"/>
            </p:cNvCxnSpPr>
            <p:nvPr/>
          </p:nvCxnSpPr>
          <p:spPr>
            <a:xfrm>
              <a:off x="8046151" y="3686742"/>
              <a:ext cx="1082222" cy="8171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kstvak 76">
              <a:extLst>
                <a:ext uri="{FF2B5EF4-FFF2-40B4-BE49-F238E27FC236}">
                  <a16:creationId xmlns:a16="http://schemas.microsoft.com/office/drawing/2014/main" id="{EF46A6C3-1413-4D0C-B423-D3D0B7294336}"/>
                </a:ext>
              </a:extLst>
            </p:cNvPr>
            <p:cNvSpPr txBox="1"/>
            <p:nvPr/>
          </p:nvSpPr>
          <p:spPr>
            <a:xfrm>
              <a:off x="8969736" y="7076659"/>
              <a:ext cx="4341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Zwitserse ridderspoor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Delphinium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elatum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ssp.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Helveticum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</p:grpSp>
      <p:grpSp>
        <p:nvGrpSpPr>
          <p:cNvPr id="102" name="Groep 101">
            <a:extLst>
              <a:ext uri="{FF2B5EF4-FFF2-40B4-BE49-F238E27FC236}">
                <a16:creationId xmlns:a16="http://schemas.microsoft.com/office/drawing/2014/main" id="{74722BCE-4EEF-4475-BA41-FC4780AA07BB}"/>
              </a:ext>
            </a:extLst>
          </p:cNvPr>
          <p:cNvGrpSpPr/>
          <p:nvPr/>
        </p:nvGrpSpPr>
        <p:grpSpPr>
          <a:xfrm>
            <a:off x="3969994" y="709710"/>
            <a:ext cx="7814728" cy="5809429"/>
            <a:chOff x="11682227" y="762908"/>
            <a:chExt cx="7814728" cy="5809429"/>
          </a:xfrm>
        </p:grpSpPr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37BA0E6-A2BE-4FFC-BF10-BF106B07BC48}"/>
                </a:ext>
              </a:extLst>
            </p:cNvPr>
            <p:cNvSpPr/>
            <p:nvPr/>
          </p:nvSpPr>
          <p:spPr>
            <a:xfrm>
              <a:off x="18673239" y="3075257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" name="Afbeelding 31">
              <a:extLst>
                <a:ext uri="{FF2B5EF4-FFF2-40B4-BE49-F238E27FC236}">
                  <a16:creationId xmlns:a16="http://schemas.microsoft.com/office/drawing/2014/main" id="{F292C2F8-8A3E-4C01-833F-CCD674DA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2227" y="762908"/>
              <a:ext cx="4142303" cy="55230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Tekstvak 98">
              <a:extLst>
                <a:ext uri="{FF2B5EF4-FFF2-40B4-BE49-F238E27FC236}">
                  <a16:creationId xmlns:a16="http://schemas.microsoft.com/office/drawing/2014/main" id="{050B2075-465F-4DBC-A583-B2EA4109EDD3}"/>
                </a:ext>
              </a:extLst>
            </p:cNvPr>
            <p:cNvSpPr txBox="1"/>
            <p:nvPr/>
          </p:nvSpPr>
          <p:spPr>
            <a:xfrm>
              <a:off x="12858937" y="6310727"/>
              <a:ext cx="25163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Christoffelkruid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Actaea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spicata</a:t>
              </a:r>
              <a:endParaRPr lang="nl-NL" sz="1100" dirty="0">
                <a:solidFill>
                  <a:srgbClr val="67992F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98D2ABA4-BC15-40F0-BC9B-04BFA40AD24A}"/>
                </a:ext>
              </a:extLst>
            </p:cNvPr>
            <p:cNvCxnSpPr>
              <a:cxnSpLocks/>
              <a:stCxn id="29" idx="2"/>
              <a:endCxn id="32" idx="3"/>
            </p:cNvCxnSpPr>
            <p:nvPr/>
          </p:nvCxnSpPr>
          <p:spPr>
            <a:xfrm flipH="1">
              <a:off x="15824530" y="3482198"/>
              <a:ext cx="2848709" cy="422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FC8C8E13-1ADC-43F6-8E29-E21F50EBF89C}"/>
              </a:ext>
            </a:extLst>
          </p:cNvPr>
          <p:cNvGrpSpPr/>
          <p:nvPr/>
        </p:nvGrpSpPr>
        <p:grpSpPr>
          <a:xfrm>
            <a:off x="5568392" y="409335"/>
            <a:ext cx="3963456" cy="6286194"/>
            <a:chOff x="3634809" y="1827997"/>
            <a:chExt cx="3963456" cy="6286194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5D71172-4C8D-4AC0-90C5-225FBD4D3AAF}"/>
                </a:ext>
              </a:extLst>
            </p:cNvPr>
            <p:cNvSpPr/>
            <p:nvPr/>
          </p:nvSpPr>
          <p:spPr>
            <a:xfrm>
              <a:off x="3955597" y="1827997"/>
              <a:ext cx="798392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9B534918-3BE5-4E9A-AE64-9AC926097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4809" y="3137344"/>
              <a:ext cx="3732635" cy="497684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337C2047-0D39-4361-B6C4-53836A37A99D}"/>
                </a:ext>
              </a:extLst>
            </p:cNvPr>
            <p:cNvSpPr txBox="1"/>
            <p:nvPr/>
          </p:nvSpPr>
          <p:spPr>
            <a:xfrm>
              <a:off x="5539114" y="2868440"/>
              <a:ext cx="20591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Trollius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Trollius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europea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95DDE26F-00BD-4523-A753-29DCC8E628CD}"/>
                </a:ext>
              </a:extLst>
            </p:cNvPr>
            <p:cNvCxnSpPr>
              <a:cxnSpLocks/>
              <a:stCxn id="22" idx="5"/>
              <a:endCxn id="36" idx="0"/>
            </p:cNvCxnSpPr>
            <p:nvPr/>
          </p:nvCxnSpPr>
          <p:spPr>
            <a:xfrm>
              <a:off x="4637067" y="2522688"/>
              <a:ext cx="864060" cy="6146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45660E2A-DCCC-42E2-AE20-C2A22B231DE5}"/>
              </a:ext>
            </a:extLst>
          </p:cNvPr>
          <p:cNvGrpSpPr/>
          <p:nvPr/>
        </p:nvGrpSpPr>
        <p:grpSpPr>
          <a:xfrm>
            <a:off x="4039668" y="1442611"/>
            <a:ext cx="7447176" cy="4595016"/>
            <a:chOff x="553132" y="4524431"/>
            <a:chExt cx="7041983" cy="40302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0C6F14AA-111E-4064-B78D-9516A7787BA5}"/>
                </a:ext>
              </a:extLst>
            </p:cNvPr>
            <p:cNvSpPr/>
            <p:nvPr/>
          </p:nvSpPr>
          <p:spPr>
            <a:xfrm>
              <a:off x="6771399" y="6861037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18D30BD-B9A0-4568-A2D3-165EA8873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36" y="4524431"/>
              <a:ext cx="4943740" cy="3707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CA0E009F-C268-4A41-ABB2-78913E467472}"/>
                </a:ext>
              </a:extLst>
            </p:cNvPr>
            <p:cNvCxnSpPr>
              <a:cxnSpLocks/>
              <a:stCxn id="28" idx="2"/>
              <a:endCxn id="12" idx="3"/>
            </p:cNvCxnSpPr>
            <p:nvPr/>
          </p:nvCxnSpPr>
          <p:spPr>
            <a:xfrm flipH="1" flipV="1">
              <a:off x="5580376" y="6378334"/>
              <a:ext cx="1191023" cy="88964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57AA2374-7E0F-4229-A515-80BA4AB5600B}"/>
                </a:ext>
              </a:extLst>
            </p:cNvPr>
            <p:cNvSpPr txBox="1"/>
            <p:nvPr/>
          </p:nvSpPr>
          <p:spPr>
            <a:xfrm>
              <a:off x="553132" y="8325202"/>
              <a:ext cx="2941083" cy="229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Voorjaarsadonis (Adonis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vernalis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</p:grpSp>
      <p:sp>
        <p:nvSpPr>
          <p:cNvPr id="143" name="Pijl: links 142">
            <a:extLst>
              <a:ext uri="{FF2B5EF4-FFF2-40B4-BE49-F238E27FC236}">
                <a16:creationId xmlns:a16="http://schemas.microsoft.com/office/drawing/2014/main" id="{78D3D4CD-8C44-4CD0-9350-5BBF53FBFF9D}"/>
              </a:ext>
            </a:extLst>
          </p:cNvPr>
          <p:cNvSpPr/>
          <p:nvPr/>
        </p:nvSpPr>
        <p:spPr>
          <a:xfrm rot="13476018">
            <a:off x="9856276" y="6403254"/>
            <a:ext cx="416560" cy="2743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7" name="Groep 106">
            <a:extLst>
              <a:ext uri="{FF2B5EF4-FFF2-40B4-BE49-F238E27FC236}">
                <a16:creationId xmlns:a16="http://schemas.microsoft.com/office/drawing/2014/main" id="{420FA146-4E45-4222-B041-1BBF217F2B06}"/>
              </a:ext>
            </a:extLst>
          </p:cNvPr>
          <p:cNvGrpSpPr/>
          <p:nvPr/>
        </p:nvGrpSpPr>
        <p:grpSpPr>
          <a:xfrm>
            <a:off x="3391020" y="1347501"/>
            <a:ext cx="8717278" cy="4687166"/>
            <a:chOff x="4150695" y="4469560"/>
            <a:chExt cx="8717278" cy="4687166"/>
          </a:xfrm>
        </p:grpSpPr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53660FB3-268C-43D1-888E-5EDBA50A2EA6}"/>
                </a:ext>
              </a:extLst>
            </p:cNvPr>
            <p:cNvSpPr/>
            <p:nvPr/>
          </p:nvSpPr>
          <p:spPr>
            <a:xfrm>
              <a:off x="12044257" y="5524802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https://media.eol.org/content/2013/05/02/01/96287_orig.jpg">
              <a:extLst>
                <a:ext uri="{FF2B5EF4-FFF2-40B4-BE49-F238E27FC236}">
                  <a16:creationId xmlns:a16="http://schemas.microsoft.com/office/drawing/2014/main" id="{6E61146B-E323-4653-905A-DA508D8A9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695" y="4469560"/>
              <a:ext cx="6571147" cy="43636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D72BE0DE-946A-458B-A05B-54F5270AF6C0}"/>
                </a:ext>
              </a:extLst>
            </p:cNvPr>
            <p:cNvCxnSpPr>
              <a:cxnSpLocks/>
              <a:stCxn id="1026" idx="3"/>
              <a:endCxn id="30" idx="3"/>
            </p:cNvCxnSpPr>
            <p:nvPr/>
          </p:nvCxnSpPr>
          <p:spPr>
            <a:xfrm flipV="1">
              <a:off x="10721842" y="6219493"/>
              <a:ext cx="1443045" cy="43189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kstvak 104">
              <a:extLst>
                <a:ext uri="{FF2B5EF4-FFF2-40B4-BE49-F238E27FC236}">
                  <a16:creationId xmlns:a16="http://schemas.microsoft.com/office/drawing/2014/main" id="{C66B48D7-6AAB-487F-971B-02855FF8E8DD}"/>
                </a:ext>
              </a:extLst>
            </p:cNvPr>
            <p:cNvSpPr txBox="1"/>
            <p:nvPr/>
          </p:nvSpPr>
          <p:spPr>
            <a:xfrm>
              <a:off x="6622637" y="8895116"/>
              <a:ext cx="2758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Winterakoniet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Eranthis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hyemalis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 </a:t>
              </a:r>
            </a:p>
          </p:txBody>
        </p:sp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E165E715-07D4-4344-A39A-94659F520C2C}"/>
              </a:ext>
            </a:extLst>
          </p:cNvPr>
          <p:cNvGrpSpPr/>
          <p:nvPr/>
        </p:nvGrpSpPr>
        <p:grpSpPr>
          <a:xfrm>
            <a:off x="3555133" y="632885"/>
            <a:ext cx="5130856" cy="5730031"/>
            <a:chOff x="5572081" y="-4764261"/>
            <a:chExt cx="5089629" cy="5730031"/>
          </a:xfrm>
        </p:grpSpPr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A06B7965-F9CC-4260-90DF-3CA09EA19F8F}"/>
                </a:ext>
              </a:extLst>
            </p:cNvPr>
            <p:cNvSpPr/>
            <p:nvPr/>
          </p:nvSpPr>
          <p:spPr>
            <a:xfrm>
              <a:off x="9837994" y="-4304747"/>
              <a:ext cx="823716" cy="8138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3DE734FB-FC7E-4ABD-A52C-7007CEED7CC9}"/>
                </a:ext>
              </a:extLst>
            </p:cNvPr>
            <p:cNvCxnSpPr>
              <a:cxnSpLocks/>
              <a:stCxn id="27" idx="4"/>
              <a:endCxn id="14" idx="3"/>
            </p:cNvCxnSpPr>
            <p:nvPr/>
          </p:nvCxnSpPr>
          <p:spPr>
            <a:xfrm flipH="1">
              <a:off x="9638327" y="-3490866"/>
              <a:ext cx="611526" cy="14374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kstvak 69">
              <a:extLst>
                <a:ext uri="{FF2B5EF4-FFF2-40B4-BE49-F238E27FC236}">
                  <a16:creationId xmlns:a16="http://schemas.microsoft.com/office/drawing/2014/main" id="{B24177C7-3AF8-458B-9FAB-2215984B59F6}"/>
                </a:ext>
              </a:extLst>
            </p:cNvPr>
            <p:cNvSpPr txBox="1"/>
            <p:nvPr/>
          </p:nvSpPr>
          <p:spPr>
            <a:xfrm>
              <a:off x="7026221" y="704160"/>
              <a:ext cx="28988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Akeleiruit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Thalictrum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aquilegiifolium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1172891-8C9E-4F59-9747-833A54D5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81" y="-4764261"/>
              <a:ext cx="4066246" cy="542166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50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0929193-AE6C-474F-8FED-73428FF77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ep 25">
            <a:extLst>
              <a:ext uri="{FF2B5EF4-FFF2-40B4-BE49-F238E27FC236}">
                <a16:creationId xmlns:a16="http://schemas.microsoft.com/office/drawing/2014/main" id="{59688E19-EEF1-45CA-9CBD-4389FF7F4820}"/>
              </a:ext>
            </a:extLst>
          </p:cNvPr>
          <p:cNvGrpSpPr/>
          <p:nvPr/>
        </p:nvGrpSpPr>
        <p:grpSpPr>
          <a:xfrm>
            <a:off x="435644" y="1251935"/>
            <a:ext cx="6219464" cy="5240748"/>
            <a:chOff x="343896" y="1290320"/>
            <a:chExt cx="6219464" cy="5240748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DBDCFFE3-B943-4F1C-8BBA-C85E6724F9C1}"/>
                </a:ext>
              </a:extLst>
            </p:cNvPr>
            <p:cNvSpPr/>
            <p:nvPr/>
          </p:nvSpPr>
          <p:spPr>
            <a:xfrm>
              <a:off x="5628640" y="1290320"/>
              <a:ext cx="934720" cy="8839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B5D88736-263F-4BE6-B164-E8EC9C14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15" y="2415891"/>
              <a:ext cx="5486902" cy="41151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16C19DDE-02AC-45CE-9DF7-624DC78E2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9108" y="2026712"/>
              <a:ext cx="1722473" cy="3891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386BC568-272B-4CE0-933E-61D4B8676955}"/>
                </a:ext>
              </a:extLst>
            </p:cNvPr>
            <p:cNvSpPr txBox="1"/>
            <p:nvPr/>
          </p:nvSpPr>
          <p:spPr>
            <a:xfrm>
              <a:off x="343896" y="2026712"/>
              <a:ext cx="311031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Montbaldo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-anemoon (Anemone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baldensis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9B733292-36FA-4B2F-971A-D3D92DC7A4D4}"/>
              </a:ext>
            </a:extLst>
          </p:cNvPr>
          <p:cNvGrpSpPr/>
          <p:nvPr/>
        </p:nvGrpSpPr>
        <p:grpSpPr>
          <a:xfrm>
            <a:off x="959699" y="694494"/>
            <a:ext cx="7514332" cy="5928468"/>
            <a:chOff x="903563" y="664372"/>
            <a:chExt cx="7514332" cy="5928468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86E9F333-0982-446B-898C-C33CF0EC2CF4}"/>
                </a:ext>
              </a:extLst>
            </p:cNvPr>
            <p:cNvSpPr/>
            <p:nvPr/>
          </p:nvSpPr>
          <p:spPr>
            <a:xfrm>
              <a:off x="2085865" y="3374367"/>
              <a:ext cx="589299" cy="60390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A6DEE5FF-E280-4F42-A63B-CCE7125856EB}"/>
                </a:ext>
              </a:extLst>
            </p:cNvPr>
            <p:cNvCxnSpPr>
              <a:cxnSpLocks/>
              <a:endCxn id="6" idx="6"/>
            </p:cNvCxnSpPr>
            <p:nvPr/>
          </p:nvCxnSpPr>
          <p:spPr>
            <a:xfrm flipH="1">
              <a:off x="2675164" y="3536313"/>
              <a:ext cx="1380046" cy="1400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00829D3E-3D74-4F03-A107-A9283E610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544" y="664372"/>
              <a:ext cx="4446351" cy="59284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AD17CB1B-1CB6-4CEB-93F9-98F9F65F3500}"/>
                </a:ext>
              </a:extLst>
            </p:cNvPr>
            <p:cNvSpPr txBox="1"/>
            <p:nvPr/>
          </p:nvSpPr>
          <p:spPr>
            <a:xfrm>
              <a:off x="903563" y="827779"/>
              <a:ext cx="311031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Stinkend nieskruid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Helleborus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foetidus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  <a:p>
              <a:endParaRPr lang="nl-NL" sz="1100" dirty="0">
                <a:solidFill>
                  <a:srgbClr val="67992F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FCF18E21-E4E2-49F8-98FC-7D0876FEC453}"/>
              </a:ext>
            </a:extLst>
          </p:cNvPr>
          <p:cNvGrpSpPr/>
          <p:nvPr/>
        </p:nvGrpSpPr>
        <p:grpSpPr>
          <a:xfrm>
            <a:off x="583522" y="1019428"/>
            <a:ext cx="9769517" cy="5557588"/>
            <a:chOff x="583522" y="1019428"/>
            <a:chExt cx="9769517" cy="5557588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F290FBBF-B092-4DAC-BBC5-29CFEA457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22" y="1019428"/>
              <a:ext cx="7014713" cy="52610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5B427717-315B-4E81-BAF0-7DCD2FD31D50}"/>
                </a:ext>
              </a:extLst>
            </p:cNvPr>
            <p:cNvSpPr/>
            <p:nvPr/>
          </p:nvSpPr>
          <p:spPr>
            <a:xfrm>
              <a:off x="9418319" y="2174240"/>
              <a:ext cx="934720" cy="8839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BF9FA8D-4365-4389-8922-1EB2BADA9271}"/>
                </a:ext>
              </a:extLst>
            </p:cNvPr>
            <p:cNvCxnSpPr>
              <a:cxnSpLocks/>
              <a:stCxn id="10" idx="3"/>
              <a:endCxn id="17" idx="3"/>
            </p:cNvCxnSpPr>
            <p:nvPr/>
          </p:nvCxnSpPr>
          <p:spPr>
            <a:xfrm flipH="1">
              <a:off x="7598235" y="2928713"/>
              <a:ext cx="1956971" cy="72123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DE7A1938-3F6D-44D1-956E-96B79ADA526E}"/>
                </a:ext>
              </a:extLst>
            </p:cNvPr>
            <p:cNvSpPr txBox="1"/>
            <p:nvPr/>
          </p:nvSpPr>
          <p:spPr>
            <a:xfrm>
              <a:off x="2905346" y="6315406"/>
              <a:ext cx="311031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Alpenbosrank (Clematis alpina)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9C31FFBC-F756-45FE-9CED-5673EE5D5F4B}"/>
              </a:ext>
            </a:extLst>
          </p:cNvPr>
          <p:cNvGrpSpPr/>
          <p:nvPr/>
        </p:nvGrpSpPr>
        <p:grpSpPr>
          <a:xfrm>
            <a:off x="4349151" y="440255"/>
            <a:ext cx="7230509" cy="5928468"/>
            <a:chOff x="4451120" y="5755289"/>
            <a:chExt cx="7230509" cy="5928468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AD280576-C857-428F-8DB1-C0ABC4420871}"/>
                </a:ext>
              </a:extLst>
            </p:cNvPr>
            <p:cNvSpPr/>
            <p:nvPr/>
          </p:nvSpPr>
          <p:spPr>
            <a:xfrm>
              <a:off x="4691861" y="6595066"/>
              <a:ext cx="934720" cy="8839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90DB7C66-C471-4D00-B905-ED0A07890692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89694" y="7349539"/>
              <a:ext cx="1721881" cy="13624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2FFBF8A9-46E5-4D35-87F4-0599542B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5278" y="5755289"/>
              <a:ext cx="4446351" cy="59284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11BB719C-DCEB-44A0-A539-6B900A1249E7}"/>
                </a:ext>
              </a:extLst>
            </p:cNvPr>
            <p:cNvSpPr txBox="1"/>
            <p:nvPr/>
          </p:nvSpPr>
          <p:spPr>
            <a:xfrm>
              <a:off x="4451120" y="11028944"/>
              <a:ext cx="270576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Zwavelgele alpenanemoon</a:t>
              </a:r>
              <a:b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</a:b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(Pulsatilla alpina ssp.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Apiifolia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3EE6ADB7-E885-4E21-81A4-6E5278D9D3E4}"/>
              </a:ext>
            </a:extLst>
          </p:cNvPr>
          <p:cNvGrpSpPr/>
          <p:nvPr/>
        </p:nvGrpSpPr>
        <p:grpSpPr>
          <a:xfrm>
            <a:off x="444898" y="417758"/>
            <a:ext cx="7631227" cy="5946034"/>
            <a:chOff x="353544" y="7019527"/>
            <a:chExt cx="7631227" cy="5946034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00122E2E-1E1C-42F9-B9C0-A8341B8891F6}"/>
                </a:ext>
              </a:extLst>
            </p:cNvPr>
            <p:cNvSpPr/>
            <p:nvPr/>
          </p:nvSpPr>
          <p:spPr>
            <a:xfrm>
              <a:off x="5332707" y="10652288"/>
              <a:ext cx="1148081" cy="10972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0BAF12FA-30CC-4892-9D0E-25D1F5B81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44" y="7019527"/>
              <a:ext cx="4459526" cy="5946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96DE9C21-DD47-4487-A973-6DEA83C9E600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4813070" y="11200928"/>
              <a:ext cx="51963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D3D47DE-B72A-4E53-A28F-CB40F0821560}"/>
                </a:ext>
              </a:extLst>
            </p:cNvPr>
            <p:cNvSpPr txBox="1"/>
            <p:nvPr/>
          </p:nvSpPr>
          <p:spPr>
            <a:xfrm>
              <a:off x="4874459" y="7034193"/>
              <a:ext cx="311031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Leverbloempje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Hepatica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nobilis)</a:t>
              </a:r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56AA1138-FCD0-45B9-BE67-3B1B3C2F4A27}"/>
              </a:ext>
            </a:extLst>
          </p:cNvPr>
          <p:cNvGrpSpPr/>
          <p:nvPr/>
        </p:nvGrpSpPr>
        <p:grpSpPr>
          <a:xfrm>
            <a:off x="10241907" y="4136309"/>
            <a:ext cx="1473552" cy="855465"/>
            <a:chOff x="10241907" y="4136309"/>
            <a:chExt cx="1473552" cy="855465"/>
          </a:xfrm>
        </p:grpSpPr>
        <p:sp>
          <p:nvSpPr>
            <p:cNvPr id="5" name="Pijl: links 4">
              <a:extLst>
                <a:ext uri="{FF2B5EF4-FFF2-40B4-BE49-F238E27FC236}">
                  <a16:creationId xmlns:a16="http://schemas.microsoft.com/office/drawing/2014/main" id="{DB6EF71D-FAEC-4F16-9E69-11932E20005B}"/>
                </a:ext>
              </a:extLst>
            </p:cNvPr>
            <p:cNvSpPr/>
            <p:nvPr/>
          </p:nvSpPr>
          <p:spPr>
            <a:xfrm rot="16200000">
              <a:off x="10739121" y="4646334"/>
              <a:ext cx="416560" cy="27432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5CD68478-DB71-463C-A404-D0A5100FAEE0}"/>
                </a:ext>
              </a:extLst>
            </p:cNvPr>
            <p:cNvSpPr txBox="1"/>
            <p:nvPr/>
          </p:nvSpPr>
          <p:spPr>
            <a:xfrm>
              <a:off x="10241907" y="4136309"/>
              <a:ext cx="147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Tribus (tak)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1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CE23EF-1011-4B57-A3F6-F85960AF5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4567081-B848-4109-BF2A-E22125B1A77E}"/>
              </a:ext>
            </a:extLst>
          </p:cNvPr>
          <p:cNvSpPr/>
          <p:nvPr/>
        </p:nvSpPr>
        <p:spPr>
          <a:xfrm>
            <a:off x="6664960" y="2306320"/>
            <a:ext cx="934720" cy="8839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841C5A8-EAED-49E5-B159-46C8D71786DD}"/>
              </a:ext>
            </a:extLst>
          </p:cNvPr>
          <p:cNvGrpSpPr/>
          <p:nvPr/>
        </p:nvGrpSpPr>
        <p:grpSpPr>
          <a:xfrm>
            <a:off x="2960586" y="723720"/>
            <a:ext cx="8640344" cy="4933040"/>
            <a:chOff x="2926080" y="706596"/>
            <a:chExt cx="8640344" cy="4933040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0F7E66A6-FE44-47BC-93EA-928E889BD8AA}"/>
                </a:ext>
              </a:extLst>
            </p:cNvPr>
            <p:cNvSpPr/>
            <p:nvPr/>
          </p:nvSpPr>
          <p:spPr>
            <a:xfrm>
              <a:off x="2926080" y="3850640"/>
              <a:ext cx="934720" cy="8839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3529DCF-AB4F-4E62-BB17-70EDFC2A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0280" y="706596"/>
              <a:ext cx="6426144" cy="4556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331C1280-22B4-4154-A353-B28EE7DD6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0800" y="4292600"/>
              <a:ext cx="12794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B421D09D-218C-4AB1-834A-B6882FE6B696}"/>
                </a:ext>
              </a:extLst>
            </p:cNvPr>
            <p:cNvSpPr txBox="1"/>
            <p:nvPr/>
          </p:nvSpPr>
          <p:spPr>
            <a:xfrm>
              <a:off x="6238434" y="5378026"/>
              <a:ext cx="311031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Muizenstaart (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Myosurus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nl-NL" sz="1100" dirty="0" err="1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minimus</a:t>
              </a:r>
              <a:r>
                <a:rPr lang="nl-NL" sz="1100" dirty="0">
                  <a:solidFill>
                    <a:srgbClr val="67992F"/>
                  </a:solidFill>
                  <a:latin typeface="Arial Rounded MT Bold" panose="020F07040305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4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29A2D-0659-449E-A05B-9D516263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012" y="305166"/>
            <a:ext cx="4240967" cy="835522"/>
          </a:xfr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9BCF63"/>
              </a:buClr>
              <a:buSzPts val="3600"/>
              <a:buFont typeface="Dosis Light"/>
            </a:pPr>
            <a:r>
              <a:rPr lang="nl-NL" dirty="0">
                <a:solidFill>
                  <a:srgbClr val="67992F"/>
                </a:solidFill>
                <a:latin typeface="Britannic Bold" panose="020B0903060703020204" pitchFamily="34" charset="0"/>
                <a:sym typeface="Dosis Light"/>
              </a:rPr>
              <a:t>Ranunculus</a:t>
            </a:r>
          </a:p>
        </p:txBody>
      </p:sp>
    </p:spTree>
    <p:extLst>
      <p:ext uri="{BB962C8B-B14F-4D97-AF65-F5344CB8AC3E}">
        <p14:creationId xmlns:p14="http://schemas.microsoft.com/office/powerpoint/2010/main" val="32850285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675</Words>
  <Application>Microsoft Office PowerPoint</Application>
  <PresentationFormat>Breedbeeld</PresentationFormat>
  <Paragraphs>107</Paragraphs>
  <Slides>18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Rounded MT Bold</vt:lpstr>
      <vt:lpstr>Britannic Bold</vt:lpstr>
      <vt:lpstr>Calibri</vt:lpstr>
      <vt:lpstr>Calibri Light</vt:lpstr>
      <vt:lpstr>Dosis Light</vt:lpstr>
      <vt:lpstr>Imprint MT Shadow</vt:lpstr>
      <vt:lpstr>Pontano Sans</vt:lpstr>
      <vt:lpstr>Kantoorthema</vt:lpstr>
      <vt:lpstr>Solanio template</vt:lpstr>
      <vt:lpstr>De Ranuculus Familie</vt:lpstr>
      <vt:lpstr>Overzicht</vt:lpstr>
      <vt:lpstr>Tree of Life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Ranunculus</vt:lpstr>
      <vt:lpstr>Ranunculus</vt:lpstr>
      <vt:lpstr>Ranunculus</vt:lpstr>
      <vt:lpstr>Kenmerken familie:</vt:lpstr>
      <vt:lpstr>Kenmerken familie: bladeren</vt:lpstr>
      <vt:lpstr>Kenmerken familie: bloemen</vt:lpstr>
      <vt:lpstr>Kenmerken familie: vruchten</vt:lpstr>
      <vt:lpstr>Kenmerken Aconitum</vt:lpstr>
      <vt:lpstr>Kenmerken Ranunculus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Ranuculus Familie</dc:title>
  <dc:creator>Johan den Boer</dc:creator>
  <cp:lastModifiedBy>johan</cp:lastModifiedBy>
  <cp:revision>7</cp:revision>
  <dcterms:created xsi:type="dcterms:W3CDTF">2019-01-11T12:14:34Z</dcterms:created>
  <dcterms:modified xsi:type="dcterms:W3CDTF">2020-01-13T10:18:39Z</dcterms:modified>
</cp:coreProperties>
</file>